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8"/>
  </p:notesMasterIdLst>
  <p:handoutMasterIdLst>
    <p:handoutMasterId r:id="rId19"/>
  </p:handoutMasterIdLst>
  <p:sldIdLst>
    <p:sldId id="2147483133" r:id="rId4"/>
    <p:sldId id="2147483137" r:id="rId5"/>
    <p:sldId id="2147483139" r:id="rId6"/>
    <p:sldId id="2147483140" r:id="rId7"/>
    <p:sldId id="299" r:id="rId8"/>
    <p:sldId id="257" r:id="rId9"/>
    <p:sldId id="2146848789" r:id="rId10"/>
    <p:sldId id="260" r:id="rId11"/>
    <p:sldId id="2146848791" r:id="rId12"/>
    <p:sldId id="274" r:id="rId13"/>
    <p:sldId id="2147483158" r:id="rId14"/>
    <p:sldId id="2147483161" r:id="rId15"/>
    <p:sldId id="2147483147" r:id="rId16"/>
    <p:sldId id="2147483168" r:id="rId17"/>
  </p:sldIdLst>
  <p:sldSz cx="12192000" cy="6858000"/>
  <p:notesSz cx="6858000" cy="9144000"/>
  <p:custDataLst>
    <p:tags r:id="rId20"/>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5F"/>
    <a:srgbClr val="A3A3A3"/>
    <a:srgbClr val="F1DA9B"/>
    <a:srgbClr val="EEEBE8"/>
    <a:srgbClr val="6ABDA5"/>
    <a:srgbClr val="BF5798"/>
    <a:srgbClr val="D1EBF1"/>
    <a:srgbClr val="097F79"/>
    <a:srgbClr val="333186"/>
    <a:srgbClr val="F9F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C5B0AA-08A9-4B85-AE41-4137975FD913}" v="1" dt="2024-12-19T06:27:08.0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82" autoAdjust="0"/>
    <p:restoredTop sz="94660"/>
  </p:normalViewPr>
  <p:slideViewPr>
    <p:cSldViewPr showGuides="1">
      <p:cViewPr varScale="1">
        <p:scale>
          <a:sx n="99" d="100"/>
          <a:sy n="99" d="100"/>
        </p:scale>
        <p:origin x="72" y="390"/>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77" d="100"/>
          <a:sy n="77" d="100"/>
        </p:scale>
        <p:origin x="1746" y="3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gitte Rav Degenkolv" userId="b436ee59-fa75-43e3-9611-ddb55e384067" providerId="ADAL" clId="{CDC5B0AA-08A9-4B85-AE41-4137975FD913}"/>
    <pc:docChg chg="addSld delSld modSld sldOrd">
      <pc:chgData name="Birgitte Rav Degenkolv" userId="b436ee59-fa75-43e3-9611-ddb55e384067" providerId="ADAL" clId="{CDC5B0AA-08A9-4B85-AE41-4137975FD913}" dt="2024-12-19T06:47:09.767" v="128" actId="20577"/>
      <pc:docMkLst>
        <pc:docMk/>
      </pc:docMkLst>
      <pc:sldChg chg="modSp add mod setBg">
        <pc:chgData name="Birgitte Rav Degenkolv" userId="b436ee59-fa75-43e3-9611-ddb55e384067" providerId="ADAL" clId="{CDC5B0AA-08A9-4B85-AE41-4137975FD913}" dt="2024-12-19T06:47:09.767" v="128" actId="20577"/>
        <pc:sldMkLst>
          <pc:docMk/>
          <pc:sldMk cId="0" sldId="257"/>
        </pc:sldMkLst>
        <pc:spChg chg="mod">
          <ac:chgData name="Birgitte Rav Degenkolv" userId="b436ee59-fa75-43e3-9611-ddb55e384067" providerId="ADAL" clId="{CDC5B0AA-08A9-4B85-AE41-4137975FD913}" dt="2024-12-19T06:47:09.767" v="128" actId="20577"/>
          <ac:spMkLst>
            <pc:docMk/>
            <pc:sldMk cId="0" sldId="257"/>
            <ac:spMk id="2" creationId="{00000000-0000-0000-0000-000000000000}"/>
          </ac:spMkLst>
        </pc:spChg>
      </pc:sldChg>
      <pc:sldChg chg="add">
        <pc:chgData name="Birgitte Rav Degenkolv" userId="b436ee59-fa75-43e3-9611-ddb55e384067" providerId="ADAL" clId="{CDC5B0AA-08A9-4B85-AE41-4137975FD913}" dt="2024-12-19T06:27:08.054" v="33"/>
        <pc:sldMkLst>
          <pc:docMk/>
          <pc:sldMk cId="0" sldId="260"/>
        </pc:sldMkLst>
      </pc:sldChg>
      <pc:sldChg chg="addSp modSp add mod setBg">
        <pc:chgData name="Birgitte Rav Degenkolv" userId="b436ee59-fa75-43e3-9611-ddb55e384067" providerId="ADAL" clId="{CDC5B0AA-08A9-4B85-AE41-4137975FD913}" dt="2024-12-19T06:29:20.307" v="111" actId="207"/>
        <pc:sldMkLst>
          <pc:docMk/>
          <pc:sldMk cId="4278322712" sldId="274"/>
        </pc:sldMkLst>
        <pc:spChg chg="add mod">
          <ac:chgData name="Birgitte Rav Degenkolv" userId="b436ee59-fa75-43e3-9611-ddb55e384067" providerId="ADAL" clId="{CDC5B0AA-08A9-4B85-AE41-4137975FD913}" dt="2024-12-19T06:29:20.307" v="111" actId="207"/>
          <ac:spMkLst>
            <pc:docMk/>
            <pc:sldMk cId="4278322712" sldId="274"/>
            <ac:spMk id="4" creationId="{11BC1C09-4510-5DF9-56DB-1F1FCE7C2A5C}"/>
          </ac:spMkLst>
        </pc:spChg>
      </pc:sldChg>
      <pc:sldChg chg="ord">
        <pc:chgData name="Birgitte Rav Degenkolv" userId="b436ee59-fa75-43e3-9611-ddb55e384067" providerId="ADAL" clId="{CDC5B0AA-08A9-4B85-AE41-4137975FD913}" dt="2024-12-19T06:30:16.570" v="116"/>
        <pc:sldMkLst>
          <pc:docMk/>
          <pc:sldMk cId="396473700" sldId="299"/>
        </pc:sldMkLst>
      </pc:sldChg>
      <pc:sldChg chg="add">
        <pc:chgData name="Birgitte Rav Degenkolv" userId="b436ee59-fa75-43e3-9611-ddb55e384067" providerId="ADAL" clId="{CDC5B0AA-08A9-4B85-AE41-4137975FD913}" dt="2024-12-19T06:27:08.054" v="33"/>
        <pc:sldMkLst>
          <pc:docMk/>
          <pc:sldMk cId="259815797" sldId="2146848789"/>
        </pc:sldMkLst>
      </pc:sldChg>
      <pc:sldChg chg="addSp modSp add mod">
        <pc:chgData name="Birgitte Rav Degenkolv" userId="b436ee59-fa75-43e3-9611-ddb55e384067" providerId="ADAL" clId="{CDC5B0AA-08A9-4B85-AE41-4137975FD913}" dt="2024-12-19T06:29:31.371" v="112" actId="207"/>
        <pc:sldMkLst>
          <pc:docMk/>
          <pc:sldMk cId="2645999687" sldId="2146848791"/>
        </pc:sldMkLst>
        <pc:spChg chg="add mod">
          <ac:chgData name="Birgitte Rav Degenkolv" userId="b436ee59-fa75-43e3-9611-ddb55e384067" providerId="ADAL" clId="{CDC5B0AA-08A9-4B85-AE41-4137975FD913}" dt="2024-12-19T06:29:31.371" v="112" actId="207"/>
          <ac:spMkLst>
            <pc:docMk/>
            <pc:sldMk cId="2645999687" sldId="2146848791"/>
            <ac:spMk id="2" creationId="{B57D41C7-514E-CE8B-494B-35399EF3DCA6}"/>
          </ac:spMkLst>
        </pc:spChg>
        <pc:spChg chg="mod">
          <ac:chgData name="Birgitte Rav Degenkolv" userId="b436ee59-fa75-43e3-9611-ddb55e384067" providerId="ADAL" clId="{CDC5B0AA-08A9-4B85-AE41-4137975FD913}" dt="2024-12-19T06:28:13.094" v="54" actId="6549"/>
          <ac:spMkLst>
            <pc:docMk/>
            <pc:sldMk cId="2645999687" sldId="2146848791"/>
            <ac:spMk id="3" creationId="{36082044-87ED-44AA-18BB-04E951351842}"/>
          </ac:spMkLst>
        </pc:spChg>
      </pc:sldChg>
      <pc:sldChg chg="modSp mod">
        <pc:chgData name="Birgitte Rav Degenkolv" userId="b436ee59-fa75-43e3-9611-ddb55e384067" providerId="ADAL" clId="{CDC5B0AA-08A9-4B85-AE41-4137975FD913}" dt="2024-12-19T06:25:04.030" v="25" actId="6549"/>
        <pc:sldMkLst>
          <pc:docMk/>
          <pc:sldMk cId="3160631192" sldId="2147483133"/>
        </pc:sldMkLst>
        <pc:spChg chg="mod">
          <ac:chgData name="Birgitte Rav Degenkolv" userId="b436ee59-fa75-43e3-9611-ddb55e384067" providerId="ADAL" clId="{CDC5B0AA-08A9-4B85-AE41-4137975FD913}" dt="2024-12-19T06:25:04.030" v="25" actId="6549"/>
          <ac:spMkLst>
            <pc:docMk/>
            <pc:sldMk cId="3160631192" sldId="2147483133"/>
            <ac:spMk id="4" creationId="{DE8E2937-9D9A-0AF0-1E86-86FF4B712FF2}"/>
          </ac:spMkLst>
        </pc:spChg>
      </pc:sldChg>
      <pc:sldChg chg="del">
        <pc:chgData name="Birgitte Rav Degenkolv" userId="b436ee59-fa75-43e3-9611-ddb55e384067" providerId="ADAL" clId="{CDC5B0AA-08A9-4B85-AE41-4137975FD913}" dt="2024-12-19T06:25:12.102" v="26" actId="47"/>
        <pc:sldMkLst>
          <pc:docMk/>
          <pc:sldMk cId="3086290093" sldId="2147483135"/>
        </pc:sldMkLst>
      </pc:sldChg>
      <pc:sldChg chg="del">
        <pc:chgData name="Birgitte Rav Degenkolv" userId="b436ee59-fa75-43e3-9611-ddb55e384067" providerId="ADAL" clId="{CDC5B0AA-08A9-4B85-AE41-4137975FD913}" dt="2024-12-19T06:25:26.884" v="28" actId="47"/>
        <pc:sldMkLst>
          <pc:docMk/>
          <pc:sldMk cId="291064862" sldId="2147483136"/>
        </pc:sldMkLst>
      </pc:sldChg>
      <pc:sldChg chg="ord">
        <pc:chgData name="Birgitte Rav Degenkolv" userId="b436ee59-fa75-43e3-9611-ddb55e384067" providerId="ADAL" clId="{CDC5B0AA-08A9-4B85-AE41-4137975FD913}" dt="2024-12-19T06:30:07.423" v="114"/>
        <pc:sldMkLst>
          <pc:docMk/>
          <pc:sldMk cId="2832415032" sldId="2147483140"/>
        </pc:sldMkLst>
      </pc:sldChg>
      <pc:sldChg chg="del">
        <pc:chgData name="Birgitte Rav Degenkolv" userId="b436ee59-fa75-43e3-9611-ddb55e384067" providerId="ADAL" clId="{CDC5B0AA-08A9-4B85-AE41-4137975FD913}" dt="2024-12-19T06:25:33.253" v="30" actId="47"/>
        <pc:sldMkLst>
          <pc:docMk/>
          <pc:sldMk cId="3117400670" sldId="2147483142"/>
        </pc:sldMkLst>
      </pc:sldChg>
      <pc:sldChg chg="del">
        <pc:chgData name="Birgitte Rav Degenkolv" userId="b436ee59-fa75-43e3-9611-ddb55e384067" providerId="ADAL" clId="{CDC5B0AA-08A9-4B85-AE41-4137975FD913}" dt="2024-12-19T06:25:58.746" v="32" actId="47"/>
        <pc:sldMkLst>
          <pc:docMk/>
          <pc:sldMk cId="3461534403" sldId="2147483162"/>
        </pc:sldMkLst>
      </pc:sldChg>
      <pc:sldChg chg="del">
        <pc:chgData name="Birgitte Rav Degenkolv" userId="b436ee59-fa75-43e3-9611-ddb55e384067" providerId="ADAL" clId="{CDC5B0AA-08A9-4B85-AE41-4137975FD913}" dt="2024-12-19T06:25:31.018" v="29" actId="47"/>
        <pc:sldMkLst>
          <pc:docMk/>
          <pc:sldMk cId="281482003" sldId="2147483165"/>
        </pc:sldMkLst>
      </pc:sldChg>
      <pc:sldChg chg="del">
        <pc:chgData name="Birgitte Rav Degenkolv" userId="b436ee59-fa75-43e3-9611-ddb55e384067" providerId="ADAL" clId="{CDC5B0AA-08A9-4B85-AE41-4137975FD913}" dt="2024-12-19T06:25:25.039" v="27" actId="47"/>
        <pc:sldMkLst>
          <pc:docMk/>
          <pc:sldMk cId="2077718465" sldId="2147483166"/>
        </pc:sldMkLst>
      </pc:sldChg>
      <pc:sldChg chg="del">
        <pc:chgData name="Birgitte Rav Degenkolv" userId="b436ee59-fa75-43e3-9611-ddb55e384067" providerId="ADAL" clId="{CDC5B0AA-08A9-4B85-AE41-4137975FD913}" dt="2024-12-19T06:25:42.943" v="31" actId="47"/>
        <pc:sldMkLst>
          <pc:docMk/>
          <pc:sldMk cId="1366043321" sldId="21474831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5397FA1B-FB16-B580-40D7-FEEFF670D1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id="{BB89AB25-606C-6F24-5B8A-2F216137866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315379-367F-4D60-AFEB-944852D139FC}" type="datetimeFigureOut">
              <a:rPr lang="da-DK" smtClean="0"/>
              <a:t>19-12-2024</a:t>
            </a:fld>
            <a:endParaRPr lang="da-DK"/>
          </a:p>
        </p:txBody>
      </p:sp>
      <p:sp>
        <p:nvSpPr>
          <p:cNvPr id="4" name="Pladsholder til sidefod 3">
            <a:extLst>
              <a:ext uri="{FF2B5EF4-FFF2-40B4-BE49-F238E27FC236}">
                <a16:creationId xmlns:a16="http://schemas.microsoft.com/office/drawing/2014/main" id="{92D6FD0C-F49D-B09F-02A4-C637DF40C8F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4CA68DA1-20D6-66CE-4B51-495BAE82F02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BC55FC2-DD67-4540-A6C4-911024D9BE37}" type="slidenum">
              <a:rPr lang="da-DK" smtClean="0"/>
              <a:t>‹nr.›</a:t>
            </a:fld>
            <a:endParaRPr lang="da-DK"/>
          </a:p>
        </p:txBody>
      </p:sp>
    </p:spTree>
    <p:extLst>
      <p:ext uri="{BB962C8B-B14F-4D97-AF65-F5344CB8AC3E}">
        <p14:creationId xmlns:p14="http://schemas.microsoft.com/office/powerpoint/2010/main" val="108349444"/>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B28D1-58D8-4EBA-AD4A-3097FCE67AD9}" type="datetimeFigureOut">
              <a:rPr lang="da-DK" smtClean="0"/>
              <a:t>19-12-2024</a:t>
            </a:fld>
            <a:endParaRPr lang="da-DK"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E91502-756A-4244-B8CC-0FD4F7A5EFF5}" type="slidenum">
              <a:rPr lang="da-DK" smtClean="0"/>
              <a:t>‹nr.›</a:t>
            </a:fld>
            <a:endParaRPr lang="da-DK" dirty="0"/>
          </a:p>
        </p:txBody>
      </p:sp>
    </p:spTree>
    <p:extLst>
      <p:ext uri="{BB962C8B-B14F-4D97-AF65-F5344CB8AC3E}">
        <p14:creationId xmlns:p14="http://schemas.microsoft.com/office/powerpoint/2010/main" val="3427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E1B133B7-4299-4195-8340-62F54E3BED80}" type="slidenum">
              <a:rPr lang="da-DK" smtClean="0"/>
              <a:t>6</a:t>
            </a:fld>
            <a:endParaRPr lang="da-DK"/>
          </a:p>
        </p:txBody>
      </p:sp>
    </p:spTree>
    <p:extLst>
      <p:ext uri="{BB962C8B-B14F-4D97-AF65-F5344CB8AC3E}">
        <p14:creationId xmlns:p14="http://schemas.microsoft.com/office/powerpoint/2010/main" val="20714333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3.w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ide 1 - creme">
    <p:bg>
      <p:bgPr>
        <a:solidFill>
          <a:schemeClr val="bg1"/>
        </a:solidFill>
        <a:effectLst/>
      </p:bgPr>
    </p:bg>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B5287C91-8251-4F02-824A-CCC1D4DEAADE}"/>
              </a:ext>
            </a:extLst>
          </p:cNvPr>
          <p:cNvSpPr/>
          <p:nvPr userDrawn="1"/>
        </p:nvSpPr>
        <p:spPr>
          <a:xfrm>
            <a:off x="0" y="1989138"/>
            <a:ext cx="12191423" cy="48688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800" dirty="0"/>
              <a:t> </a:t>
            </a:r>
          </a:p>
        </p:txBody>
      </p:sp>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ade4eb8c-a2c6-4048-ac15-6221a70ebfe7&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p>
        </p:txBody>
      </p:sp>
      <p:sp>
        <p:nvSpPr>
          <p:cNvPr id="23" name="text" descr="{&quot;templafy&quot;:{&quot;id&quot;:&quot;929bab21-6937-459d-a98d-57348e398800&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pic>
        <p:nvPicPr>
          <p:cNvPr id="13" name="image" descr="{&quot;templafy&quot;:{&quot;id&quot;:&quot;97e7a0af-a652-4c1c-bd2e-642ab6fe9f1f&quot;}}">
            <a:extLst>
              <a:ext uri="{FF2B5EF4-FFF2-40B4-BE49-F238E27FC236}">
                <a16:creationId xmlns:a16="http://schemas.microsoft.com/office/drawing/2014/main" id="{AFF5CF43-5550-4EAC-82CE-EC4E2388D76A}"/>
              </a:ext>
            </a:extLst>
          </p:cNvPr>
          <p:cNvPicPr>
            <a:picLocks noChangeAspect="1"/>
          </p:cNvPicPr>
          <p:nvPr userDrawn="1"/>
        </p:nvPicPr>
        <p:blipFill>
          <a:blip r:embed="rId2"/>
          <a:stretch>
            <a:fillRect/>
          </a:stretch>
        </p:blipFill>
        <p:spPr>
          <a:xfrm>
            <a:off x="0" y="1539577"/>
            <a:ext cx="687600" cy="687600"/>
          </a:xfrm>
          <a:prstGeom prst="rect">
            <a:avLst/>
          </a:prstGeom>
        </p:spPr>
      </p:pic>
      <p:pic>
        <p:nvPicPr>
          <p:cNvPr id="14" name="Region">
            <a:extLst>
              <a:ext uri="{FF2B5EF4-FFF2-40B4-BE49-F238E27FC236}">
                <a16:creationId xmlns:a16="http://schemas.microsoft.com/office/drawing/2014/main" id="{A2800A8B-BDD0-4E0A-9275-4829BF996EF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1584984"/>
            <a:ext cx="116417" cy="594784"/>
          </a:xfrm>
          <a:prstGeom prst="rect">
            <a:avLst/>
          </a:prstGeom>
        </p:spPr>
      </p:pic>
      <p:sp>
        <p:nvSpPr>
          <p:cNvPr id="15" name="text" descr="{&quot;templafy&quot;:{&quot;id&quot;:&quot;ad2124fc-807a-4543-a69f-3ca66fd33d39&quot;}}" title="UserProfile.Office.Virksomhed_{{DocumentLanguage}}">
            <a:extLst>
              <a:ext uri="{FF2B5EF4-FFF2-40B4-BE49-F238E27FC236}">
                <a16:creationId xmlns:a16="http://schemas.microsoft.com/office/drawing/2014/main" id="{7119F52A-B8DB-458D-AC24-7060BDA01230}"/>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16" name="text" descr="{&quot;templafy&quot;:{&quot;id&quot;:&quot;84800163-238d-4fd2-bdfc-d30371ce9461&quot;}}" title="UserProfile.Centers.Center_{{DocumentLanguage}}">
            <a:extLst>
              <a:ext uri="{FF2B5EF4-FFF2-40B4-BE49-F238E27FC236}">
                <a16:creationId xmlns:a16="http://schemas.microsoft.com/office/drawing/2014/main" id="{0F3A711B-5345-44F5-8FFD-3A48F95D4AC3}"/>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
        <p:nvSpPr>
          <p:cNvPr id="18" name="Titel 1">
            <a:extLst>
              <a:ext uri="{FF2B5EF4-FFF2-40B4-BE49-F238E27FC236}">
                <a16:creationId xmlns:a16="http://schemas.microsoft.com/office/drawing/2014/main" id="{32082A5C-3007-4231-876F-9F692D66EBDB}"/>
              </a:ext>
            </a:extLst>
          </p:cNvPr>
          <p:cNvSpPr>
            <a:spLocks noGrp="1"/>
          </p:cNvSpPr>
          <p:nvPr>
            <p:ph type="title" hasCustomPrompt="1"/>
          </p:nvPr>
        </p:nvSpPr>
        <p:spPr>
          <a:xfrm>
            <a:off x="1368000" y="2334362"/>
            <a:ext cx="7286333" cy="1899981"/>
          </a:xfrm>
          <a:noFill/>
        </p:spPr>
        <p:txBody>
          <a:bodyPr anchor="t" anchorCtr="0"/>
          <a:lstStyle>
            <a:lvl1pPr>
              <a:defRPr sz="3800">
                <a:solidFill>
                  <a:schemeClr val="accent5"/>
                </a:solidFill>
              </a:defRPr>
            </a:lvl1pPr>
          </a:lstStyle>
          <a:p>
            <a:r>
              <a:rPr lang="da-DK" dirty="0"/>
              <a:t>Overskrift 38pt</a:t>
            </a:r>
          </a:p>
        </p:txBody>
      </p:sp>
      <p:sp>
        <p:nvSpPr>
          <p:cNvPr id="19" name="Undertitel 2">
            <a:extLst>
              <a:ext uri="{FF2B5EF4-FFF2-40B4-BE49-F238E27FC236}">
                <a16:creationId xmlns:a16="http://schemas.microsoft.com/office/drawing/2014/main" id="{1F43F679-034F-46B4-8460-3E2E21DDC6FB}"/>
              </a:ext>
            </a:extLst>
          </p:cNvPr>
          <p:cNvSpPr>
            <a:spLocks noGrp="1"/>
          </p:cNvSpPr>
          <p:nvPr>
            <p:ph type="subTitle" idx="1" hasCustomPrompt="1"/>
          </p:nvPr>
        </p:nvSpPr>
        <p:spPr>
          <a:xfrm>
            <a:off x="1368000" y="4378359"/>
            <a:ext cx="7286333" cy="864095"/>
          </a:xfrm>
          <a:noFill/>
        </p:spPr>
        <p:txBody>
          <a:bodyPr/>
          <a:lstStyle>
            <a:lvl1pPr marL="0" indent="0" algn="l">
              <a:lnSpc>
                <a:spcPct val="89000"/>
              </a:lnSpc>
              <a:buNone/>
              <a:defRPr sz="200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20pt</a:t>
            </a:r>
          </a:p>
        </p:txBody>
      </p:sp>
    </p:spTree>
    <p:extLst>
      <p:ext uri="{BB962C8B-B14F-4D97-AF65-F5344CB8AC3E}">
        <p14:creationId xmlns:p14="http://schemas.microsoft.com/office/powerpoint/2010/main" val="1461655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ndhold med en tekstspalte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F48E70AE-0CC4-48E9-ABEF-AC011D784334}"/>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18" name="image" descr="{&quot;templafy&quot;:{&quot;id&quot;:&quot;bc2dfb96-3db7-436f-bc86-4c7339c9e46a&quot;}}">
            <a:extLst>
              <a:ext uri="{FF2B5EF4-FFF2-40B4-BE49-F238E27FC236}">
                <a16:creationId xmlns:a16="http://schemas.microsoft.com/office/drawing/2014/main" id="{950711D7-EDA1-4C70-9BBD-5FD571D2BC0D}"/>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19" name="Region">
            <a:extLst>
              <a:ext uri="{FF2B5EF4-FFF2-40B4-BE49-F238E27FC236}">
                <a16:creationId xmlns:a16="http://schemas.microsoft.com/office/drawing/2014/main" id="{9ABFC3FA-14FD-4E69-9DE9-7EDD7CD3430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4" name="Titel 1">
            <a:extLst>
              <a:ext uri="{FF2B5EF4-FFF2-40B4-BE49-F238E27FC236}">
                <a16:creationId xmlns:a16="http://schemas.microsoft.com/office/drawing/2014/main" id="{943357DB-9563-4A3C-B7BD-E74353CADCB6}"/>
              </a:ext>
            </a:extLst>
          </p:cNvPr>
          <p:cNvSpPr>
            <a:spLocks noGrp="1"/>
          </p:cNvSpPr>
          <p:nvPr>
            <p:ph type="title" hasCustomPrompt="1"/>
          </p:nvPr>
        </p:nvSpPr>
        <p:spPr>
          <a:xfrm>
            <a:off x="1368000" y="859319"/>
            <a:ext cx="9778216" cy="826909"/>
          </a:xfrm>
          <a:noFill/>
        </p:spPr>
        <p:txBody>
          <a:bodyPr/>
          <a:lstStyle>
            <a:lvl1pPr>
              <a:defRPr>
                <a:solidFill>
                  <a:schemeClr val="accent5"/>
                </a:solidFill>
              </a:defRPr>
            </a:lvl1pPr>
          </a:lstStyle>
          <a:p>
            <a:r>
              <a:rPr lang="da-DK" dirty="0"/>
              <a:t>Overskrift 28pt</a:t>
            </a:r>
          </a:p>
        </p:txBody>
      </p:sp>
      <p:sp>
        <p:nvSpPr>
          <p:cNvPr id="21" name="Pladsholder til indhold 2">
            <a:extLst>
              <a:ext uri="{FF2B5EF4-FFF2-40B4-BE49-F238E27FC236}">
                <a16:creationId xmlns:a16="http://schemas.microsoft.com/office/drawing/2014/main" id="{34FC39F0-9E6B-482C-85CF-05703B320601}"/>
              </a:ext>
            </a:extLst>
          </p:cNvPr>
          <p:cNvSpPr>
            <a:spLocks noGrp="1"/>
          </p:cNvSpPr>
          <p:nvPr>
            <p:ph sz="quarter" idx="14" hasCustomPrompt="1"/>
          </p:nvPr>
        </p:nvSpPr>
        <p:spPr>
          <a:xfrm>
            <a:off x="1366836" y="1993525"/>
            <a:ext cx="9778216" cy="4173276"/>
          </a:xfrm>
          <a:no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EE70FEB7-44D7-4C42-90E8-A1AE08C5B767}"/>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4" name="text" descr="{&quot;templafy&quot;:{&quot;id&quot;:&quot;84800163-238d-4fd2-bdfc-d30371ce9461&quot;}}" title="UserProfile.Centers.Center_{{DocumentLanguage}}">
            <a:extLst>
              <a:ext uri="{FF2B5EF4-FFF2-40B4-BE49-F238E27FC236}">
                <a16:creationId xmlns:a16="http://schemas.microsoft.com/office/drawing/2014/main" id="{12017D7F-9741-4B1C-8B8B-F4ED6F2EFC21}"/>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110497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Indhold med en tekstspalte ">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F48E70AE-0CC4-48E9-ABEF-AC011D784334}"/>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18" name="image" descr="{&quot;templafy&quot;:{&quot;id&quot;:&quot;bc2dfb96-3db7-436f-bc86-4c7339c9e46a&quot;}}">
            <a:extLst>
              <a:ext uri="{FF2B5EF4-FFF2-40B4-BE49-F238E27FC236}">
                <a16:creationId xmlns:a16="http://schemas.microsoft.com/office/drawing/2014/main" id="{950711D7-EDA1-4C70-9BBD-5FD571D2BC0D}"/>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19" name="Region">
            <a:extLst>
              <a:ext uri="{FF2B5EF4-FFF2-40B4-BE49-F238E27FC236}">
                <a16:creationId xmlns:a16="http://schemas.microsoft.com/office/drawing/2014/main" id="{9ABFC3FA-14FD-4E69-9DE9-7EDD7CD3430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4" name="Titel 1">
            <a:extLst>
              <a:ext uri="{FF2B5EF4-FFF2-40B4-BE49-F238E27FC236}">
                <a16:creationId xmlns:a16="http://schemas.microsoft.com/office/drawing/2014/main" id="{943357DB-9563-4A3C-B7BD-E74353CADCB6}"/>
              </a:ext>
            </a:extLst>
          </p:cNvPr>
          <p:cNvSpPr>
            <a:spLocks noGrp="1"/>
          </p:cNvSpPr>
          <p:nvPr>
            <p:ph type="title" hasCustomPrompt="1"/>
          </p:nvPr>
        </p:nvSpPr>
        <p:spPr>
          <a:xfrm>
            <a:off x="1368000" y="859319"/>
            <a:ext cx="9778216" cy="826909"/>
          </a:xfrm>
          <a:noFill/>
        </p:spPr>
        <p:txBody>
          <a:bodyPr/>
          <a:lstStyle>
            <a:lvl1pPr>
              <a:defRPr>
                <a:solidFill>
                  <a:schemeClr val="accent5"/>
                </a:solidFill>
              </a:defRPr>
            </a:lvl1pPr>
          </a:lstStyle>
          <a:p>
            <a:r>
              <a:rPr lang="da-DK" dirty="0"/>
              <a:t>Overskrift 28pt</a:t>
            </a:r>
          </a:p>
        </p:txBody>
      </p:sp>
      <p:sp>
        <p:nvSpPr>
          <p:cNvPr id="21" name="Pladsholder til indhold 2">
            <a:extLst>
              <a:ext uri="{FF2B5EF4-FFF2-40B4-BE49-F238E27FC236}">
                <a16:creationId xmlns:a16="http://schemas.microsoft.com/office/drawing/2014/main" id="{34FC39F0-9E6B-482C-85CF-05703B320601}"/>
              </a:ext>
            </a:extLst>
          </p:cNvPr>
          <p:cNvSpPr>
            <a:spLocks noGrp="1"/>
          </p:cNvSpPr>
          <p:nvPr>
            <p:ph sz="quarter" idx="14" hasCustomPrompt="1"/>
          </p:nvPr>
        </p:nvSpPr>
        <p:spPr>
          <a:xfrm>
            <a:off x="1366836" y="1993525"/>
            <a:ext cx="9778216" cy="4173276"/>
          </a:xfrm>
          <a:no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EE70FEB7-44D7-4C42-90E8-A1AE08C5B767}"/>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4" name="text" descr="{&quot;templafy&quot;:{&quot;id&quot;:&quot;84800163-238d-4fd2-bdfc-d30371ce9461&quot;}}" title="UserProfile.Centers.Center_{{DocumentLanguage}}">
            <a:extLst>
              <a:ext uri="{FF2B5EF4-FFF2-40B4-BE49-F238E27FC236}">
                <a16:creationId xmlns:a16="http://schemas.microsoft.com/office/drawing/2014/main" id="{12017D7F-9741-4B1C-8B8B-F4ED6F2EFC21}"/>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504213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Indhold med en tekstspalte ">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F48E70AE-0CC4-48E9-ABEF-AC011D784334}"/>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18" name="image" descr="{&quot;templafy&quot;:{&quot;id&quot;:&quot;bc2dfb96-3db7-436f-bc86-4c7339c9e46a&quot;}}">
            <a:extLst>
              <a:ext uri="{FF2B5EF4-FFF2-40B4-BE49-F238E27FC236}">
                <a16:creationId xmlns:a16="http://schemas.microsoft.com/office/drawing/2014/main" id="{950711D7-EDA1-4C70-9BBD-5FD571D2BC0D}"/>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19" name="Region">
            <a:extLst>
              <a:ext uri="{FF2B5EF4-FFF2-40B4-BE49-F238E27FC236}">
                <a16:creationId xmlns:a16="http://schemas.microsoft.com/office/drawing/2014/main" id="{9ABFC3FA-14FD-4E69-9DE9-7EDD7CD3430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4" name="Titel 1">
            <a:extLst>
              <a:ext uri="{FF2B5EF4-FFF2-40B4-BE49-F238E27FC236}">
                <a16:creationId xmlns:a16="http://schemas.microsoft.com/office/drawing/2014/main" id="{943357DB-9563-4A3C-B7BD-E74353CADCB6}"/>
              </a:ext>
            </a:extLst>
          </p:cNvPr>
          <p:cNvSpPr>
            <a:spLocks noGrp="1"/>
          </p:cNvSpPr>
          <p:nvPr>
            <p:ph type="title" hasCustomPrompt="1"/>
          </p:nvPr>
        </p:nvSpPr>
        <p:spPr>
          <a:xfrm>
            <a:off x="1368000" y="859319"/>
            <a:ext cx="9778216" cy="826909"/>
          </a:xfrm>
          <a:noFill/>
        </p:spPr>
        <p:txBody>
          <a:bodyPr/>
          <a:lstStyle>
            <a:lvl1pPr>
              <a:defRPr>
                <a:solidFill>
                  <a:schemeClr val="accent5"/>
                </a:solidFill>
              </a:defRPr>
            </a:lvl1pPr>
          </a:lstStyle>
          <a:p>
            <a:r>
              <a:rPr lang="da-DK" dirty="0"/>
              <a:t>Overskrift 28pt</a:t>
            </a:r>
          </a:p>
        </p:txBody>
      </p:sp>
      <p:sp>
        <p:nvSpPr>
          <p:cNvPr id="21" name="Pladsholder til indhold 2">
            <a:extLst>
              <a:ext uri="{FF2B5EF4-FFF2-40B4-BE49-F238E27FC236}">
                <a16:creationId xmlns:a16="http://schemas.microsoft.com/office/drawing/2014/main" id="{34FC39F0-9E6B-482C-85CF-05703B320601}"/>
              </a:ext>
            </a:extLst>
          </p:cNvPr>
          <p:cNvSpPr>
            <a:spLocks noGrp="1"/>
          </p:cNvSpPr>
          <p:nvPr>
            <p:ph sz="quarter" idx="14" hasCustomPrompt="1"/>
          </p:nvPr>
        </p:nvSpPr>
        <p:spPr>
          <a:xfrm>
            <a:off x="1366836" y="1993525"/>
            <a:ext cx="9778216" cy="4173276"/>
          </a:xfrm>
          <a:no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EE70FEB7-44D7-4C42-90E8-A1AE08C5B767}"/>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4" name="text" descr="{&quot;templafy&quot;:{&quot;id&quot;:&quot;84800163-238d-4fd2-bdfc-d30371ce9461&quot;}}" title="UserProfile.Centers.Center_{{DocumentLanguage}}">
            <a:extLst>
              <a:ext uri="{FF2B5EF4-FFF2-40B4-BE49-F238E27FC236}">
                <a16:creationId xmlns:a16="http://schemas.microsoft.com/office/drawing/2014/main" id="{12017D7F-9741-4B1C-8B8B-F4ED6F2EFC21}"/>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415281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dhold med to tekstspalter">
    <p:bg>
      <p:bgPr>
        <a:solidFill>
          <a:schemeClr val="bg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70EC0D22-8467-4E1E-9295-BAA0E94F9A18}"/>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20" name="image" descr="{&quot;templafy&quot;:{&quot;id&quot;:&quot;bc2dfb96-3db7-436f-bc86-4c7339c9e46a&quot;}}">
            <a:extLst>
              <a:ext uri="{FF2B5EF4-FFF2-40B4-BE49-F238E27FC236}">
                <a16:creationId xmlns:a16="http://schemas.microsoft.com/office/drawing/2014/main" id="{9EEDF574-359A-4059-A6E2-FAF937E4A52D}"/>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21" name="Region">
            <a:extLst>
              <a:ext uri="{FF2B5EF4-FFF2-40B4-BE49-F238E27FC236}">
                <a16:creationId xmlns:a16="http://schemas.microsoft.com/office/drawing/2014/main" id="{B80CA957-BE75-40B3-B46F-EEA7C9628A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22" name="Titel 1">
            <a:extLst>
              <a:ext uri="{FF2B5EF4-FFF2-40B4-BE49-F238E27FC236}">
                <a16:creationId xmlns:a16="http://schemas.microsoft.com/office/drawing/2014/main" id="{63D68AB3-2EA4-4760-860A-AA77F6950A99}"/>
              </a:ext>
            </a:extLst>
          </p:cNvPr>
          <p:cNvSpPr>
            <a:spLocks noGrp="1"/>
          </p:cNvSpPr>
          <p:nvPr>
            <p:ph type="title" hasCustomPrompt="1"/>
          </p:nvPr>
        </p:nvSpPr>
        <p:spPr>
          <a:xfrm>
            <a:off x="1368000" y="859319"/>
            <a:ext cx="9778216" cy="826909"/>
          </a:xfrm>
          <a:solidFill>
            <a:schemeClr val="bg2"/>
          </a:solidFill>
        </p:spPr>
        <p:txBody>
          <a:bodyPr/>
          <a:lstStyle>
            <a:lvl1pPr>
              <a:defRPr>
                <a:solidFill>
                  <a:schemeClr val="accent5"/>
                </a:solidFill>
              </a:defRPr>
            </a:lvl1pPr>
          </a:lstStyle>
          <a:p>
            <a:r>
              <a:rPr lang="da-DK" dirty="0"/>
              <a:t>Overskrift 28pt</a:t>
            </a:r>
          </a:p>
        </p:txBody>
      </p:sp>
      <p:sp>
        <p:nvSpPr>
          <p:cNvPr id="33" name="Pladsholder til indhold 2">
            <a:extLst>
              <a:ext uri="{FF2B5EF4-FFF2-40B4-BE49-F238E27FC236}">
                <a16:creationId xmlns:a16="http://schemas.microsoft.com/office/drawing/2014/main" id="{F777D9E8-E8EB-40ED-AABA-94B6E0BE3F73}"/>
              </a:ext>
            </a:extLst>
          </p:cNvPr>
          <p:cNvSpPr>
            <a:spLocks noGrp="1"/>
          </p:cNvSpPr>
          <p:nvPr>
            <p:ph sz="quarter" idx="13" hasCustomPrompt="1"/>
          </p:nvPr>
        </p:nvSpPr>
        <p:spPr>
          <a:xfrm>
            <a:off x="1366836" y="1993525"/>
            <a:ext cx="4745093" cy="4173276"/>
          </a:xfrm>
          <a:solidFill>
            <a:schemeClr val="bg2"/>
          </a:solid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35" name="Pladsholder til indhold 2">
            <a:extLst>
              <a:ext uri="{FF2B5EF4-FFF2-40B4-BE49-F238E27FC236}">
                <a16:creationId xmlns:a16="http://schemas.microsoft.com/office/drawing/2014/main" id="{AFA3C879-3CD6-44A5-9A7D-E32BE2090737}"/>
              </a:ext>
            </a:extLst>
          </p:cNvPr>
          <p:cNvSpPr>
            <a:spLocks noGrp="1"/>
          </p:cNvSpPr>
          <p:nvPr>
            <p:ph sz="quarter" idx="18" hasCustomPrompt="1"/>
          </p:nvPr>
        </p:nvSpPr>
        <p:spPr>
          <a:xfrm>
            <a:off x="6400745" y="1993418"/>
            <a:ext cx="4745093" cy="4173276"/>
          </a:xfrm>
          <a:solidFill>
            <a:schemeClr val="bg2"/>
          </a:solid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36" name="text" descr="{&quot;templafy&quot;:{&quot;id&quot;:&quot;ad2124fc-807a-4543-a69f-3ca66fd33d39&quot;}}" title="UserProfile.Office.Virksomhed_{{DocumentLanguage}}">
            <a:extLst>
              <a:ext uri="{FF2B5EF4-FFF2-40B4-BE49-F238E27FC236}">
                <a16:creationId xmlns:a16="http://schemas.microsoft.com/office/drawing/2014/main" id="{C4A18165-1592-4502-BF42-DF8AF31EF058}"/>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37" name="text" descr="{&quot;templafy&quot;:{&quot;id&quot;:&quot;84800163-238d-4fd2-bdfc-d30371ce9461&quot;}}" title="UserProfile.Centers.Center_{{DocumentLanguage}}">
            <a:extLst>
              <a:ext uri="{FF2B5EF4-FFF2-40B4-BE49-F238E27FC236}">
                <a16:creationId xmlns:a16="http://schemas.microsoft.com/office/drawing/2014/main" id="{A9DDC134-9E68-41D6-AEFA-D1AFFF786F12}"/>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235716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dhold med tre tekstspalter">
    <p:bg>
      <p:bgPr>
        <a:solidFill>
          <a:srgbClr val="F9F8F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9" name="Pladsholder til indhold 2">
            <a:extLst>
              <a:ext uri="{FF2B5EF4-FFF2-40B4-BE49-F238E27FC236}">
                <a16:creationId xmlns:a16="http://schemas.microsoft.com/office/drawing/2014/main" id="{58DE3F6A-AA3E-4E5C-A2CD-0AFCF2B1CC92}"/>
              </a:ext>
            </a:extLst>
          </p:cNvPr>
          <p:cNvSpPr>
            <a:spLocks noGrp="1"/>
          </p:cNvSpPr>
          <p:nvPr>
            <p:ph sz="quarter" idx="13" hasCustomPrompt="1"/>
          </p:nvPr>
        </p:nvSpPr>
        <p:spPr>
          <a:xfrm>
            <a:off x="1366837" y="1993525"/>
            <a:ext cx="3060000" cy="4173276"/>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16" name="Pladsholder til indhold 2">
            <a:extLst>
              <a:ext uri="{FF2B5EF4-FFF2-40B4-BE49-F238E27FC236}">
                <a16:creationId xmlns:a16="http://schemas.microsoft.com/office/drawing/2014/main" id="{9E0D99D5-854D-4B20-9F70-56D72B1C1EC4}"/>
              </a:ext>
            </a:extLst>
          </p:cNvPr>
          <p:cNvSpPr>
            <a:spLocks noGrp="1"/>
          </p:cNvSpPr>
          <p:nvPr>
            <p:ph sz="quarter" idx="14" hasCustomPrompt="1"/>
          </p:nvPr>
        </p:nvSpPr>
        <p:spPr>
          <a:xfrm>
            <a:off x="4730948" y="1993525"/>
            <a:ext cx="3060000" cy="4173276"/>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18" name="Pladsholder til indhold 2">
            <a:extLst>
              <a:ext uri="{FF2B5EF4-FFF2-40B4-BE49-F238E27FC236}">
                <a16:creationId xmlns:a16="http://schemas.microsoft.com/office/drawing/2014/main" id="{7441BCBA-0F19-4B92-87BA-366A0F850D0D}"/>
              </a:ext>
            </a:extLst>
          </p:cNvPr>
          <p:cNvSpPr>
            <a:spLocks noGrp="1"/>
          </p:cNvSpPr>
          <p:nvPr>
            <p:ph sz="quarter" idx="15" hasCustomPrompt="1"/>
          </p:nvPr>
        </p:nvSpPr>
        <p:spPr>
          <a:xfrm>
            <a:off x="8095061" y="1993525"/>
            <a:ext cx="3060000" cy="4173276"/>
          </a:xfrm>
        </p:spPr>
        <p:txBody>
          <a:bodyPr wrap="square"/>
          <a:lstStyle>
            <a:lvl1pPr marL="0" indent="0">
              <a:buNone/>
              <a:defRPr sz="1800">
                <a:solidFill>
                  <a:schemeClr val="accent5"/>
                </a:solidFill>
              </a:defRPr>
            </a:lvl1pPr>
            <a:lvl2pPr marL="360000" indent="0">
              <a:buNone/>
              <a:defRPr sz="1800">
                <a:solidFill>
                  <a:schemeClr val="accent5"/>
                </a:solidFill>
              </a:defRPr>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a:p>
            <a:pPr lvl="1"/>
            <a:endParaRPr lang="da-DK" dirty="0"/>
          </a:p>
        </p:txBody>
      </p:sp>
      <p:sp>
        <p:nvSpPr>
          <p:cNvPr id="17" name="Rektangel 16">
            <a:extLst>
              <a:ext uri="{FF2B5EF4-FFF2-40B4-BE49-F238E27FC236}">
                <a16:creationId xmlns:a16="http://schemas.microsoft.com/office/drawing/2014/main" id="{A0260B59-876F-451B-BDB7-C32B0EDC470C}"/>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25" name="image" descr="{&quot;templafy&quot;:{&quot;id&quot;:&quot;bc2dfb96-3db7-436f-bc86-4c7339c9e46a&quot;}}">
            <a:extLst>
              <a:ext uri="{FF2B5EF4-FFF2-40B4-BE49-F238E27FC236}">
                <a16:creationId xmlns:a16="http://schemas.microsoft.com/office/drawing/2014/main" id="{54CE3BF5-3EED-470C-9712-924AD1D03C7E}"/>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26" name="Region">
            <a:extLst>
              <a:ext uri="{FF2B5EF4-FFF2-40B4-BE49-F238E27FC236}">
                <a16:creationId xmlns:a16="http://schemas.microsoft.com/office/drawing/2014/main" id="{8314A3A4-5E11-4A52-9D3E-2D270B2FD75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30" name="Titel 1">
            <a:extLst>
              <a:ext uri="{FF2B5EF4-FFF2-40B4-BE49-F238E27FC236}">
                <a16:creationId xmlns:a16="http://schemas.microsoft.com/office/drawing/2014/main" id="{0FE2C3F8-19D8-4E51-ADBD-EA6492B10898}"/>
              </a:ext>
            </a:extLst>
          </p:cNvPr>
          <p:cNvSpPr>
            <a:spLocks noGrp="1"/>
          </p:cNvSpPr>
          <p:nvPr>
            <p:ph type="title" hasCustomPrompt="1"/>
          </p:nvPr>
        </p:nvSpPr>
        <p:spPr>
          <a:xfrm>
            <a:off x="1368000" y="859319"/>
            <a:ext cx="9778216" cy="826909"/>
          </a:xfrm>
        </p:spPr>
        <p:txBody>
          <a:bodyPr/>
          <a:lstStyle>
            <a:lvl1pPr>
              <a:defRPr>
                <a:solidFill>
                  <a:schemeClr val="accent5"/>
                </a:solidFill>
              </a:defRPr>
            </a:lvl1pPr>
          </a:lstStyle>
          <a:p>
            <a:r>
              <a:rPr lang="da-DK" dirty="0"/>
              <a:t>Overskrift 28pt</a:t>
            </a:r>
          </a:p>
        </p:txBody>
      </p:sp>
      <p:sp>
        <p:nvSpPr>
          <p:cNvPr id="20" name="text" descr="{&quot;templafy&quot;:{&quot;id&quot;:&quot;ad2124fc-807a-4543-a69f-3ca66fd33d39&quot;}}" title="UserProfile.Office.Virksomhed_{{DocumentLanguage}}">
            <a:extLst>
              <a:ext uri="{FF2B5EF4-FFF2-40B4-BE49-F238E27FC236}">
                <a16:creationId xmlns:a16="http://schemas.microsoft.com/office/drawing/2014/main" id="{CECAA415-7DB1-428E-94FE-A4A3C6F3DE67}"/>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2" name="text" descr="{&quot;templafy&quot;:{&quot;id&quot;:&quot;84800163-238d-4fd2-bdfc-d30371ce9461&quot;}}" title="UserProfile.Centers.Center_{{DocumentLanguage}}">
            <a:extLst>
              <a:ext uri="{FF2B5EF4-FFF2-40B4-BE49-F238E27FC236}">
                <a16:creationId xmlns:a16="http://schemas.microsoft.com/office/drawing/2014/main" id="{CAD5E8FA-5271-4551-BC29-E5CA3C83CA31}"/>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3677929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dhold med fire tekstspalter">
    <p:bg>
      <p:bgPr>
        <a:solidFill>
          <a:srgbClr val="F9F8F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9" name="Pladsholder til indhold 2">
            <a:extLst>
              <a:ext uri="{FF2B5EF4-FFF2-40B4-BE49-F238E27FC236}">
                <a16:creationId xmlns:a16="http://schemas.microsoft.com/office/drawing/2014/main" id="{58DE3F6A-AA3E-4E5C-A2CD-0AFCF2B1CC92}"/>
              </a:ext>
            </a:extLst>
          </p:cNvPr>
          <p:cNvSpPr>
            <a:spLocks noGrp="1"/>
          </p:cNvSpPr>
          <p:nvPr>
            <p:ph sz="quarter" idx="13" hasCustomPrompt="1"/>
          </p:nvPr>
        </p:nvSpPr>
        <p:spPr>
          <a:xfrm>
            <a:off x="1366838" y="1993525"/>
            <a:ext cx="2232000" cy="4173276"/>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17" name="Rektangel 16">
            <a:extLst>
              <a:ext uri="{FF2B5EF4-FFF2-40B4-BE49-F238E27FC236}">
                <a16:creationId xmlns:a16="http://schemas.microsoft.com/office/drawing/2014/main" id="{A0260B59-876F-451B-BDB7-C32B0EDC470C}"/>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25" name="image" descr="{&quot;templafy&quot;:{&quot;id&quot;:&quot;bc2dfb96-3db7-436f-bc86-4c7339c9e46a&quot;}}">
            <a:extLst>
              <a:ext uri="{FF2B5EF4-FFF2-40B4-BE49-F238E27FC236}">
                <a16:creationId xmlns:a16="http://schemas.microsoft.com/office/drawing/2014/main" id="{54CE3BF5-3EED-470C-9712-924AD1D03C7E}"/>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26" name="Region">
            <a:extLst>
              <a:ext uri="{FF2B5EF4-FFF2-40B4-BE49-F238E27FC236}">
                <a16:creationId xmlns:a16="http://schemas.microsoft.com/office/drawing/2014/main" id="{8314A3A4-5E11-4A52-9D3E-2D270B2FD75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30" name="Titel 1">
            <a:extLst>
              <a:ext uri="{FF2B5EF4-FFF2-40B4-BE49-F238E27FC236}">
                <a16:creationId xmlns:a16="http://schemas.microsoft.com/office/drawing/2014/main" id="{0FE2C3F8-19D8-4E51-ADBD-EA6492B10898}"/>
              </a:ext>
            </a:extLst>
          </p:cNvPr>
          <p:cNvSpPr>
            <a:spLocks noGrp="1"/>
          </p:cNvSpPr>
          <p:nvPr>
            <p:ph type="title" hasCustomPrompt="1"/>
          </p:nvPr>
        </p:nvSpPr>
        <p:spPr>
          <a:xfrm>
            <a:off x="1368000" y="859319"/>
            <a:ext cx="9778216" cy="826909"/>
          </a:xfrm>
        </p:spPr>
        <p:txBody>
          <a:bodyPr/>
          <a:lstStyle>
            <a:lvl1pPr>
              <a:defRPr>
                <a:solidFill>
                  <a:schemeClr val="accent5"/>
                </a:solidFill>
              </a:defRPr>
            </a:lvl1pPr>
          </a:lstStyle>
          <a:p>
            <a:r>
              <a:rPr lang="da-DK" dirty="0"/>
              <a:t>Overskrift 28pt</a:t>
            </a:r>
          </a:p>
        </p:txBody>
      </p:sp>
      <p:sp>
        <p:nvSpPr>
          <p:cNvPr id="19" name="Pladsholder til indhold 2">
            <a:extLst>
              <a:ext uri="{FF2B5EF4-FFF2-40B4-BE49-F238E27FC236}">
                <a16:creationId xmlns:a16="http://schemas.microsoft.com/office/drawing/2014/main" id="{6FFD4D08-E675-4EC4-961A-9A19A2C1BA2F}"/>
              </a:ext>
            </a:extLst>
          </p:cNvPr>
          <p:cNvSpPr>
            <a:spLocks noGrp="1"/>
          </p:cNvSpPr>
          <p:nvPr>
            <p:ph sz="quarter" idx="14" hasCustomPrompt="1"/>
          </p:nvPr>
        </p:nvSpPr>
        <p:spPr>
          <a:xfrm>
            <a:off x="3886864" y="1993525"/>
            <a:ext cx="2232000" cy="4173276"/>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0" name="Pladsholder til indhold 2">
            <a:extLst>
              <a:ext uri="{FF2B5EF4-FFF2-40B4-BE49-F238E27FC236}">
                <a16:creationId xmlns:a16="http://schemas.microsoft.com/office/drawing/2014/main" id="{6176710F-A6AA-428E-8044-8A5362B17963}"/>
              </a:ext>
            </a:extLst>
          </p:cNvPr>
          <p:cNvSpPr>
            <a:spLocks noGrp="1"/>
          </p:cNvSpPr>
          <p:nvPr>
            <p:ph sz="quarter" idx="15" hasCustomPrompt="1"/>
          </p:nvPr>
        </p:nvSpPr>
        <p:spPr>
          <a:xfrm>
            <a:off x="6400540" y="1993525"/>
            <a:ext cx="2232000" cy="4173276"/>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Pladsholder til indhold 2">
            <a:extLst>
              <a:ext uri="{FF2B5EF4-FFF2-40B4-BE49-F238E27FC236}">
                <a16:creationId xmlns:a16="http://schemas.microsoft.com/office/drawing/2014/main" id="{4B24394C-0522-419A-95A2-583935A0A64E}"/>
              </a:ext>
            </a:extLst>
          </p:cNvPr>
          <p:cNvSpPr>
            <a:spLocks noGrp="1"/>
          </p:cNvSpPr>
          <p:nvPr>
            <p:ph sz="quarter" idx="16" hasCustomPrompt="1"/>
          </p:nvPr>
        </p:nvSpPr>
        <p:spPr>
          <a:xfrm>
            <a:off x="8914216" y="1993525"/>
            <a:ext cx="2232000" cy="4173276"/>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4" name="text" descr="{&quot;templafy&quot;:{&quot;id&quot;:&quot;ad2124fc-807a-4543-a69f-3ca66fd33d39&quot;}}" title="UserProfile.Office.Virksomhed_{{DocumentLanguage}}">
            <a:extLst>
              <a:ext uri="{FF2B5EF4-FFF2-40B4-BE49-F238E27FC236}">
                <a16:creationId xmlns:a16="http://schemas.microsoft.com/office/drawing/2014/main" id="{03068389-EDFC-4D24-9280-9039A1165D3A}"/>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7" name="text" descr="{&quot;templafy&quot;:{&quot;id&quot;:&quot;84800163-238d-4fd2-bdfc-d30371ce9461&quot;}}" title="UserProfile.Centers.Center_{{DocumentLanguage}}">
            <a:extLst>
              <a:ext uri="{FF2B5EF4-FFF2-40B4-BE49-F238E27FC236}">
                <a16:creationId xmlns:a16="http://schemas.microsoft.com/office/drawing/2014/main" id="{7A868164-3C2B-471B-BF7D-25064491E740}"/>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2151290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dhold med fire tekstspalter og grafik">
    <p:bg>
      <p:bgPr>
        <a:solidFill>
          <a:srgbClr val="F9F8F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9" name="Pladsholder til indhold 2">
            <a:extLst>
              <a:ext uri="{FF2B5EF4-FFF2-40B4-BE49-F238E27FC236}">
                <a16:creationId xmlns:a16="http://schemas.microsoft.com/office/drawing/2014/main" id="{58DE3F6A-AA3E-4E5C-A2CD-0AFCF2B1CC92}"/>
              </a:ext>
            </a:extLst>
          </p:cNvPr>
          <p:cNvSpPr>
            <a:spLocks noGrp="1"/>
          </p:cNvSpPr>
          <p:nvPr>
            <p:ph sz="quarter" idx="13" hasCustomPrompt="1"/>
          </p:nvPr>
        </p:nvSpPr>
        <p:spPr>
          <a:xfrm>
            <a:off x="1366838" y="4509119"/>
            <a:ext cx="2232000" cy="1657682"/>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17" name="Rektangel 16">
            <a:extLst>
              <a:ext uri="{FF2B5EF4-FFF2-40B4-BE49-F238E27FC236}">
                <a16:creationId xmlns:a16="http://schemas.microsoft.com/office/drawing/2014/main" id="{A0260B59-876F-451B-BDB7-C32B0EDC470C}"/>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25" name="image" descr="{&quot;templafy&quot;:{&quot;id&quot;:&quot;bc2dfb96-3db7-436f-bc86-4c7339c9e46a&quot;}}">
            <a:extLst>
              <a:ext uri="{FF2B5EF4-FFF2-40B4-BE49-F238E27FC236}">
                <a16:creationId xmlns:a16="http://schemas.microsoft.com/office/drawing/2014/main" id="{54CE3BF5-3EED-470C-9712-924AD1D03C7E}"/>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26" name="Region">
            <a:extLst>
              <a:ext uri="{FF2B5EF4-FFF2-40B4-BE49-F238E27FC236}">
                <a16:creationId xmlns:a16="http://schemas.microsoft.com/office/drawing/2014/main" id="{8314A3A4-5E11-4A52-9D3E-2D270B2FD75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30" name="Titel 1">
            <a:extLst>
              <a:ext uri="{FF2B5EF4-FFF2-40B4-BE49-F238E27FC236}">
                <a16:creationId xmlns:a16="http://schemas.microsoft.com/office/drawing/2014/main" id="{0FE2C3F8-19D8-4E51-ADBD-EA6492B10898}"/>
              </a:ext>
            </a:extLst>
          </p:cNvPr>
          <p:cNvSpPr>
            <a:spLocks noGrp="1"/>
          </p:cNvSpPr>
          <p:nvPr>
            <p:ph type="title" hasCustomPrompt="1"/>
          </p:nvPr>
        </p:nvSpPr>
        <p:spPr>
          <a:xfrm>
            <a:off x="1368000" y="859319"/>
            <a:ext cx="9778216" cy="826909"/>
          </a:xfrm>
        </p:spPr>
        <p:txBody>
          <a:bodyPr/>
          <a:lstStyle>
            <a:lvl1pPr>
              <a:defRPr>
                <a:solidFill>
                  <a:schemeClr val="accent5"/>
                </a:solidFill>
              </a:defRPr>
            </a:lvl1pPr>
          </a:lstStyle>
          <a:p>
            <a:r>
              <a:rPr lang="da-DK" dirty="0"/>
              <a:t>Overskrift 28pt</a:t>
            </a:r>
          </a:p>
        </p:txBody>
      </p:sp>
      <p:sp>
        <p:nvSpPr>
          <p:cNvPr id="19" name="Pladsholder til indhold 2">
            <a:extLst>
              <a:ext uri="{FF2B5EF4-FFF2-40B4-BE49-F238E27FC236}">
                <a16:creationId xmlns:a16="http://schemas.microsoft.com/office/drawing/2014/main" id="{6FFD4D08-E675-4EC4-961A-9A19A2C1BA2F}"/>
              </a:ext>
            </a:extLst>
          </p:cNvPr>
          <p:cNvSpPr>
            <a:spLocks noGrp="1"/>
          </p:cNvSpPr>
          <p:nvPr>
            <p:ph sz="quarter" idx="14" hasCustomPrompt="1"/>
          </p:nvPr>
        </p:nvSpPr>
        <p:spPr>
          <a:xfrm>
            <a:off x="3886864" y="4509119"/>
            <a:ext cx="2232000" cy="1657681"/>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0" name="Pladsholder til indhold 2">
            <a:extLst>
              <a:ext uri="{FF2B5EF4-FFF2-40B4-BE49-F238E27FC236}">
                <a16:creationId xmlns:a16="http://schemas.microsoft.com/office/drawing/2014/main" id="{6176710F-A6AA-428E-8044-8A5362B17963}"/>
              </a:ext>
            </a:extLst>
          </p:cNvPr>
          <p:cNvSpPr>
            <a:spLocks noGrp="1"/>
          </p:cNvSpPr>
          <p:nvPr>
            <p:ph sz="quarter" idx="15" hasCustomPrompt="1"/>
          </p:nvPr>
        </p:nvSpPr>
        <p:spPr>
          <a:xfrm>
            <a:off x="6400540" y="4509119"/>
            <a:ext cx="2232000" cy="1657681"/>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Pladsholder til indhold 2">
            <a:extLst>
              <a:ext uri="{FF2B5EF4-FFF2-40B4-BE49-F238E27FC236}">
                <a16:creationId xmlns:a16="http://schemas.microsoft.com/office/drawing/2014/main" id="{4B24394C-0522-419A-95A2-583935A0A64E}"/>
              </a:ext>
            </a:extLst>
          </p:cNvPr>
          <p:cNvSpPr>
            <a:spLocks noGrp="1"/>
          </p:cNvSpPr>
          <p:nvPr>
            <p:ph sz="quarter" idx="16" hasCustomPrompt="1"/>
          </p:nvPr>
        </p:nvSpPr>
        <p:spPr>
          <a:xfrm>
            <a:off x="8914216" y="4509119"/>
            <a:ext cx="2232000" cy="1657681"/>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8" name="text" descr="{&quot;templafy&quot;:{&quot;id&quot;:&quot;ad2124fc-807a-4543-a69f-3ca66fd33d39&quot;}}" title="UserProfile.Office.Virksomhed_{{DocumentLanguage}}">
            <a:extLst>
              <a:ext uri="{FF2B5EF4-FFF2-40B4-BE49-F238E27FC236}">
                <a16:creationId xmlns:a16="http://schemas.microsoft.com/office/drawing/2014/main" id="{1694FE78-EC2D-42F2-8A2A-DC216AF19688}"/>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31" name="text" descr="{&quot;templafy&quot;:{&quot;id&quot;:&quot;84800163-238d-4fd2-bdfc-d30371ce9461&quot;}}" title="UserProfile.Centers.Center_{{DocumentLanguage}}">
            <a:extLst>
              <a:ext uri="{FF2B5EF4-FFF2-40B4-BE49-F238E27FC236}">
                <a16:creationId xmlns:a16="http://schemas.microsoft.com/office/drawing/2014/main" id="{6828BC90-ADDC-402D-95E0-851A0F2CBB47}"/>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
        <p:nvSpPr>
          <p:cNvPr id="33" name="Pladsholder til billede 2">
            <a:extLst>
              <a:ext uri="{FF2B5EF4-FFF2-40B4-BE49-F238E27FC236}">
                <a16:creationId xmlns:a16="http://schemas.microsoft.com/office/drawing/2014/main" id="{454DBBF5-A051-4451-9008-F0606AEB5CF1}"/>
              </a:ext>
            </a:extLst>
          </p:cNvPr>
          <p:cNvSpPr>
            <a:spLocks noGrp="1"/>
          </p:cNvSpPr>
          <p:nvPr>
            <p:ph type="pic" sz="quarter" idx="22" hasCustomPrompt="1"/>
          </p:nvPr>
        </p:nvSpPr>
        <p:spPr>
          <a:xfrm>
            <a:off x="1366838" y="1983182"/>
            <a:ext cx="2232000" cy="2227188"/>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34" name="Pladsholder til billede 2">
            <a:extLst>
              <a:ext uri="{FF2B5EF4-FFF2-40B4-BE49-F238E27FC236}">
                <a16:creationId xmlns:a16="http://schemas.microsoft.com/office/drawing/2014/main" id="{FD784BDB-F0AC-481C-AEC5-9EBB0B84597A}"/>
              </a:ext>
            </a:extLst>
          </p:cNvPr>
          <p:cNvSpPr>
            <a:spLocks noGrp="1"/>
          </p:cNvSpPr>
          <p:nvPr>
            <p:ph type="pic" sz="quarter" idx="23" hasCustomPrompt="1"/>
          </p:nvPr>
        </p:nvSpPr>
        <p:spPr>
          <a:xfrm>
            <a:off x="3886864" y="1966830"/>
            <a:ext cx="2232000" cy="2227188"/>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35" name="Pladsholder til billede 2">
            <a:extLst>
              <a:ext uri="{FF2B5EF4-FFF2-40B4-BE49-F238E27FC236}">
                <a16:creationId xmlns:a16="http://schemas.microsoft.com/office/drawing/2014/main" id="{53CF74FC-F995-47E1-9E4D-604906D40BE8}"/>
              </a:ext>
            </a:extLst>
          </p:cNvPr>
          <p:cNvSpPr>
            <a:spLocks noGrp="1"/>
          </p:cNvSpPr>
          <p:nvPr>
            <p:ph type="pic" sz="quarter" idx="24" hasCustomPrompt="1"/>
          </p:nvPr>
        </p:nvSpPr>
        <p:spPr>
          <a:xfrm>
            <a:off x="6400540" y="1966830"/>
            <a:ext cx="2232000" cy="2227188"/>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36" name="Pladsholder til billede 2">
            <a:extLst>
              <a:ext uri="{FF2B5EF4-FFF2-40B4-BE49-F238E27FC236}">
                <a16:creationId xmlns:a16="http://schemas.microsoft.com/office/drawing/2014/main" id="{88DD5245-11E3-4022-AC7D-41C7041F790D}"/>
              </a:ext>
            </a:extLst>
          </p:cNvPr>
          <p:cNvSpPr>
            <a:spLocks noGrp="1"/>
          </p:cNvSpPr>
          <p:nvPr>
            <p:ph type="pic" sz="quarter" idx="25" hasCustomPrompt="1"/>
          </p:nvPr>
        </p:nvSpPr>
        <p:spPr>
          <a:xfrm>
            <a:off x="8914216" y="1983182"/>
            <a:ext cx="2232000" cy="2227188"/>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Tree>
    <p:extLst>
      <p:ext uri="{BB962C8B-B14F-4D97-AF65-F5344CB8AC3E}">
        <p14:creationId xmlns:p14="http://schemas.microsoft.com/office/powerpoint/2010/main" val="1920402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dhold med en tekstspalte og stor grafik">
    <p:bg>
      <p:bgPr>
        <a:solidFill>
          <a:schemeClr val="bg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E023A73D-DF78-401D-89C8-6DDDE64FCF75}"/>
              </a:ext>
            </a:extLst>
          </p:cNvPr>
          <p:cNvSpPr/>
          <p:nvPr userDrawn="1"/>
        </p:nvSpPr>
        <p:spPr>
          <a:xfrm>
            <a:off x="-194" y="-2720"/>
            <a:ext cx="227107" cy="6858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24" name="image" descr="{&quot;templafy&quot;:{&quot;id&quot;:&quot;bc2dfb96-3db7-436f-bc86-4c7339c9e46a&quot;}}">
            <a:extLst>
              <a:ext uri="{FF2B5EF4-FFF2-40B4-BE49-F238E27FC236}">
                <a16:creationId xmlns:a16="http://schemas.microsoft.com/office/drawing/2014/main" id="{BFE0930B-08CE-4CFA-81BC-5676F26EEA24}"/>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25" name="Region">
            <a:extLst>
              <a:ext uri="{FF2B5EF4-FFF2-40B4-BE49-F238E27FC236}">
                <a16:creationId xmlns:a16="http://schemas.microsoft.com/office/drawing/2014/main" id="{5409DA8A-1AF6-477E-87CB-DD8FDBCD74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4" name="Titel 1">
            <a:extLst>
              <a:ext uri="{FF2B5EF4-FFF2-40B4-BE49-F238E27FC236}">
                <a16:creationId xmlns:a16="http://schemas.microsoft.com/office/drawing/2014/main" id="{96810DD4-685E-45D1-86AA-BB7A9DAB9F29}"/>
              </a:ext>
            </a:extLst>
          </p:cNvPr>
          <p:cNvSpPr>
            <a:spLocks noGrp="1"/>
          </p:cNvSpPr>
          <p:nvPr>
            <p:ph type="title" hasCustomPrompt="1"/>
          </p:nvPr>
        </p:nvSpPr>
        <p:spPr>
          <a:xfrm>
            <a:off x="1368000" y="859319"/>
            <a:ext cx="4728000" cy="2065625"/>
          </a:xfrm>
        </p:spPr>
        <p:txBody>
          <a:bodyPr/>
          <a:lstStyle>
            <a:lvl1pPr>
              <a:defRPr>
                <a:solidFill>
                  <a:schemeClr val="accent5"/>
                </a:solidFill>
              </a:defRPr>
            </a:lvl1pPr>
          </a:lstStyle>
          <a:p>
            <a:r>
              <a:rPr lang="da-DK" dirty="0"/>
              <a:t>Overskrift 28pt</a:t>
            </a:r>
          </a:p>
        </p:txBody>
      </p:sp>
      <p:sp>
        <p:nvSpPr>
          <p:cNvPr id="15" name="Pladsholder til indhold 2">
            <a:extLst>
              <a:ext uri="{FF2B5EF4-FFF2-40B4-BE49-F238E27FC236}">
                <a16:creationId xmlns:a16="http://schemas.microsoft.com/office/drawing/2014/main" id="{37D3C024-E3EC-407D-BADF-004665DA2A7F}"/>
              </a:ext>
            </a:extLst>
          </p:cNvPr>
          <p:cNvSpPr>
            <a:spLocks noGrp="1"/>
          </p:cNvSpPr>
          <p:nvPr>
            <p:ph sz="quarter" idx="13" hasCustomPrompt="1"/>
          </p:nvPr>
        </p:nvSpPr>
        <p:spPr>
          <a:xfrm>
            <a:off x="1366838" y="3140968"/>
            <a:ext cx="4728000" cy="3025833"/>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7" name="text" descr="{&quot;templafy&quot;:{&quot;id&quot;:&quot;ad2124fc-807a-4543-a69f-3ca66fd33d39&quot;}}" title="UserProfile.Office.Virksomhed_{{DocumentLanguage}}">
            <a:extLst>
              <a:ext uri="{FF2B5EF4-FFF2-40B4-BE49-F238E27FC236}">
                <a16:creationId xmlns:a16="http://schemas.microsoft.com/office/drawing/2014/main" id="{132071D8-CAF4-42FC-866F-71072004949A}"/>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8" name="text" descr="{&quot;templafy&quot;:{&quot;id&quot;:&quot;84800163-238d-4fd2-bdfc-d30371ce9461&quot;}}" title="UserProfile.Centers.Center_{{DocumentLanguage}}">
            <a:extLst>
              <a:ext uri="{FF2B5EF4-FFF2-40B4-BE49-F238E27FC236}">
                <a16:creationId xmlns:a16="http://schemas.microsoft.com/office/drawing/2014/main" id="{3221FA68-818C-48BD-947D-057686062382}"/>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
        <p:nvSpPr>
          <p:cNvPr id="19" name="Pladsholder til billede 2">
            <a:extLst>
              <a:ext uri="{FF2B5EF4-FFF2-40B4-BE49-F238E27FC236}">
                <a16:creationId xmlns:a16="http://schemas.microsoft.com/office/drawing/2014/main" id="{8A245E1B-9174-4CD3-BA69-D9441E32F998}"/>
              </a:ext>
            </a:extLst>
          </p:cNvPr>
          <p:cNvSpPr>
            <a:spLocks noGrp="1"/>
          </p:cNvSpPr>
          <p:nvPr>
            <p:ph type="pic" sz="quarter" idx="18" hasCustomPrompt="1"/>
          </p:nvPr>
        </p:nvSpPr>
        <p:spPr>
          <a:xfrm>
            <a:off x="6357938" y="859320"/>
            <a:ext cx="5146675" cy="5307482"/>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Tree>
    <p:extLst>
      <p:ext uri="{BB962C8B-B14F-4D97-AF65-F5344CB8AC3E}">
        <p14:creationId xmlns:p14="http://schemas.microsoft.com/office/powerpoint/2010/main" val="16065305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dhold med en tekstspalte med flere grafikfelter">
    <p:bg>
      <p:bgPr>
        <a:solidFill>
          <a:schemeClr val="bg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6" name="Pladsholder til billede 2">
            <a:extLst>
              <a:ext uri="{FF2B5EF4-FFF2-40B4-BE49-F238E27FC236}">
                <a16:creationId xmlns:a16="http://schemas.microsoft.com/office/drawing/2014/main" id="{655AC4EE-47CE-48AF-9063-EA8A942BF922}"/>
              </a:ext>
            </a:extLst>
          </p:cNvPr>
          <p:cNvSpPr>
            <a:spLocks noGrp="1"/>
          </p:cNvSpPr>
          <p:nvPr>
            <p:ph type="pic" sz="quarter" idx="18" hasCustomPrompt="1"/>
          </p:nvPr>
        </p:nvSpPr>
        <p:spPr>
          <a:xfrm>
            <a:off x="6357772" y="2844569"/>
            <a:ext cx="2668131" cy="1753831"/>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18" name="Pladsholder til billede 2">
            <a:extLst>
              <a:ext uri="{FF2B5EF4-FFF2-40B4-BE49-F238E27FC236}">
                <a16:creationId xmlns:a16="http://schemas.microsoft.com/office/drawing/2014/main" id="{A186797E-1459-429E-B2EA-918FD890EC56}"/>
              </a:ext>
            </a:extLst>
          </p:cNvPr>
          <p:cNvSpPr>
            <a:spLocks noGrp="1"/>
          </p:cNvSpPr>
          <p:nvPr>
            <p:ph type="pic" sz="quarter" idx="19" hasCustomPrompt="1"/>
          </p:nvPr>
        </p:nvSpPr>
        <p:spPr>
          <a:xfrm>
            <a:off x="6563608" y="4797679"/>
            <a:ext cx="3587459" cy="2060321"/>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19" name="Pladsholder til billede 2">
            <a:extLst>
              <a:ext uri="{FF2B5EF4-FFF2-40B4-BE49-F238E27FC236}">
                <a16:creationId xmlns:a16="http://schemas.microsoft.com/office/drawing/2014/main" id="{821CFE53-999E-4523-89B8-67029E867765}"/>
              </a:ext>
            </a:extLst>
          </p:cNvPr>
          <p:cNvSpPr>
            <a:spLocks noGrp="1"/>
          </p:cNvSpPr>
          <p:nvPr>
            <p:ph type="pic" sz="quarter" idx="20" hasCustomPrompt="1"/>
          </p:nvPr>
        </p:nvSpPr>
        <p:spPr>
          <a:xfrm>
            <a:off x="7098124" y="1"/>
            <a:ext cx="4045765" cy="2648956"/>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20" name="Pladsholder til billede 2">
            <a:extLst>
              <a:ext uri="{FF2B5EF4-FFF2-40B4-BE49-F238E27FC236}">
                <a16:creationId xmlns:a16="http://schemas.microsoft.com/office/drawing/2014/main" id="{8228FB65-881F-4AF5-A92D-59E309277794}"/>
              </a:ext>
            </a:extLst>
          </p:cNvPr>
          <p:cNvSpPr>
            <a:spLocks noGrp="1"/>
          </p:cNvSpPr>
          <p:nvPr>
            <p:ph type="pic" sz="quarter" idx="21" hasCustomPrompt="1"/>
          </p:nvPr>
        </p:nvSpPr>
        <p:spPr>
          <a:xfrm>
            <a:off x="9268107" y="2851447"/>
            <a:ext cx="2668131" cy="1753831"/>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26" name="Rektangel 25">
            <a:extLst>
              <a:ext uri="{FF2B5EF4-FFF2-40B4-BE49-F238E27FC236}">
                <a16:creationId xmlns:a16="http://schemas.microsoft.com/office/drawing/2014/main" id="{80CF0C0A-2185-49A6-9708-D76B77C3499D}"/>
              </a:ext>
            </a:extLst>
          </p:cNvPr>
          <p:cNvSpPr/>
          <p:nvPr userDrawn="1"/>
        </p:nvSpPr>
        <p:spPr>
          <a:xfrm>
            <a:off x="-194" y="-2720"/>
            <a:ext cx="227107" cy="6858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22" name="image" descr="{&quot;templafy&quot;:{&quot;id&quot;:&quot;bc2dfb96-3db7-436f-bc86-4c7339c9e46a&quot;}}">
            <a:extLst>
              <a:ext uri="{FF2B5EF4-FFF2-40B4-BE49-F238E27FC236}">
                <a16:creationId xmlns:a16="http://schemas.microsoft.com/office/drawing/2014/main" id="{AE8BBB61-2080-4DFC-9F0C-7EBBC6A700A6}"/>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25" name="Region">
            <a:extLst>
              <a:ext uri="{FF2B5EF4-FFF2-40B4-BE49-F238E27FC236}">
                <a16:creationId xmlns:a16="http://schemas.microsoft.com/office/drawing/2014/main" id="{00B18B85-14C1-43B6-B5D7-808D740695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7" name="Titel 1">
            <a:extLst>
              <a:ext uri="{FF2B5EF4-FFF2-40B4-BE49-F238E27FC236}">
                <a16:creationId xmlns:a16="http://schemas.microsoft.com/office/drawing/2014/main" id="{2394C03F-67D1-4996-89CE-0BDC12C74AE1}"/>
              </a:ext>
            </a:extLst>
          </p:cNvPr>
          <p:cNvSpPr>
            <a:spLocks noGrp="1"/>
          </p:cNvSpPr>
          <p:nvPr>
            <p:ph type="title" hasCustomPrompt="1"/>
          </p:nvPr>
        </p:nvSpPr>
        <p:spPr>
          <a:xfrm>
            <a:off x="1368000" y="859319"/>
            <a:ext cx="4728000" cy="2065625"/>
          </a:xfrm>
        </p:spPr>
        <p:txBody>
          <a:bodyPr/>
          <a:lstStyle>
            <a:lvl1pPr>
              <a:defRPr>
                <a:solidFill>
                  <a:schemeClr val="accent5"/>
                </a:solidFill>
              </a:defRPr>
            </a:lvl1pPr>
          </a:lstStyle>
          <a:p>
            <a:r>
              <a:rPr lang="da-DK" dirty="0"/>
              <a:t>Overskrift 28pt</a:t>
            </a:r>
          </a:p>
        </p:txBody>
      </p:sp>
      <p:sp>
        <p:nvSpPr>
          <p:cNvPr id="28" name="Pladsholder til indhold 2">
            <a:extLst>
              <a:ext uri="{FF2B5EF4-FFF2-40B4-BE49-F238E27FC236}">
                <a16:creationId xmlns:a16="http://schemas.microsoft.com/office/drawing/2014/main" id="{EA11A2C9-B7FB-4305-879D-3F84BDF03CB4}"/>
              </a:ext>
            </a:extLst>
          </p:cNvPr>
          <p:cNvSpPr>
            <a:spLocks noGrp="1"/>
          </p:cNvSpPr>
          <p:nvPr>
            <p:ph sz="quarter" idx="13" hasCustomPrompt="1"/>
          </p:nvPr>
        </p:nvSpPr>
        <p:spPr>
          <a:xfrm>
            <a:off x="1366838" y="3140968"/>
            <a:ext cx="4728000" cy="3025833"/>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30" name="text" descr="{&quot;templafy&quot;:{&quot;id&quot;:&quot;ad2124fc-807a-4543-a69f-3ca66fd33d39&quot;}}" title="UserProfile.Office.Virksomhed_{{DocumentLanguage}}">
            <a:extLst>
              <a:ext uri="{FF2B5EF4-FFF2-40B4-BE49-F238E27FC236}">
                <a16:creationId xmlns:a16="http://schemas.microsoft.com/office/drawing/2014/main" id="{DAEC6A51-D402-4E22-94C7-32E906EAF336}"/>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31" name="text" descr="{&quot;templafy&quot;:{&quot;id&quot;:&quot;84800163-238d-4fd2-bdfc-d30371ce9461&quot;}}" title="UserProfile.Centers.Center_{{DocumentLanguage}}">
            <a:extLst>
              <a:ext uri="{FF2B5EF4-FFF2-40B4-BE49-F238E27FC236}">
                <a16:creationId xmlns:a16="http://schemas.microsoft.com/office/drawing/2014/main" id="{207762FA-D833-4538-B0C9-6D2CA431152A}"/>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13215756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dhold med en tekstspalte og top grafik">
    <p:bg>
      <p:bgPr>
        <a:solidFill>
          <a:schemeClr val="bg2"/>
        </a:solidFill>
        <a:effectLst/>
      </p:bgPr>
    </p:bg>
    <p:spTree>
      <p:nvGrpSpPr>
        <p:cNvPr id="1" name=""/>
        <p:cNvGrpSpPr/>
        <p:nvPr/>
      </p:nvGrpSpPr>
      <p:grpSpPr>
        <a:xfrm>
          <a:off x="0" y="0"/>
          <a:ext cx="0" cy="0"/>
          <a:chOff x="0" y="0"/>
          <a:chExt cx="0" cy="0"/>
        </a:xfrm>
      </p:grpSpPr>
      <p:sp>
        <p:nvSpPr>
          <p:cNvPr id="3" name="Date Placeholder 2" hidden="1">
            <a:extLst>
              <a:ext uri="{FF2B5EF4-FFF2-40B4-BE49-F238E27FC236}">
                <a16:creationId xmlns:a16="http://schemas.microsoft.com/office/drawing/2014/main" id="{168D8D5A-0B9B-4749-A27C-B61865A9F46C}"/>
              </a:ext>
            </a:extLst>
          </p:cNvPr>
          <p:cNvSpPr>
            <a:spLocks noGrp="1"/>
          </p:cNvSpPr>
          <p:nvPr>
            <p:ph type="dt" sz="half" idx="15"/>
          </p:nvPr>
        </p:nvSpPr>
        <p:spPr/>
        <p:txBody>
          <a:bodyPr/>
          <a:lstStyle/>
          <a:p>
            <a:endParaRPr lang="da-DK" dirty="0"/>
          </a:p>
        </p:txBody>
      </p:sp>
      <p:sp>
        <p:nvSpPr>
          <p:cNvPr id="8" name="Footer Placeholder 7" hidden="1">
            <a:extLst>
              <a:ext uri="{FF2B5EF4-FFF2-40B4-BE49-F238E27FC236}">
                <a16:creationId xmlns:a16="http://schemas.microsoft.com/office/drawing/2014/main" id="{BD7D929E-55A9-404B-AB63-7056C83E8F0C}"/>
              </a:ext>
            </a:extLst>
          </p:cNvPr>
          <p:cNvSpPr>
            <a:spLocks noGrp="1"/>
          </p:cNvSpPr>
          <p:nvPr>
            <p:ph type="ftr" sz="quarter" idx="16"/>
          </p:nvPr>
        </p:nvSpPr>
        <p:spPr/>
        <p:txBody>
          <a:bodyPr/>
          <a:lstStyle/>
          <a:p>
            <a:endParaRPr lang="en-GB"/>
          </a:p>
        </p:txBody>
      </p:sp>
      <p:sp>
        <p:nvSpPr>
          <p:cNvPr id="9" name="Slide Number Placeholder 8">
            <a:extLst>
              <a:ext uri="{FF2B5EF4-FFF2-40B4-BE49-F238E27FC236}">
                <a16:creationId xmlns:a16="http://schemas.microsoft.com/office/drawing/2014/main" id="{10409F8F-FD32-4C43-B004-D50DBD62F826}"/>
              </a:ext>
            </a:extLst>
          </p:cNvPr>
          <p:cNvSpPr>
            <a:spLocks noGrp="1"/>
          </p:cNvSpPr>
          <p:nvPr>
            <p:ph type="sldNum" sz="quarter" idx="17"/>
          </p:nvPr>
        </p:nvSpPr>
        <p:spPr/>
        <p:txBody>
          <a:bodyPr/>
          <a:lstStyle>
            <a:lvl1pPr>
              <a:defRPr>
                <a:solidFill>
                  <a:schemeClr val="accent5"/>
                </a:solidFill>
              </a:defRPr>
            </a:lvl1pPr>
          </a:lstStyle>
          <a:p>
            <a:fld id="{0DAB5548-7253-48D6-B95B-F3D312A72220}" type="slidenum">
              <a:rPr lang="da-DK" smtClean="0"/>
              <a:pPr/>
              <a:t>‹nr.›</a:t>
            </a:fld>
            <a:endParaRPr lang="da-DK" dirty="0"/>
          </a:p>
        </p:txBody>
      </p:sp>
      <p:sp>
        <p:nvSpPr>
          <p:cNvPr id="11" name="text" descr="{&quot;templafy&quot;:{&quot;id&quot;:&quot;dfa7e6de-f54f-4227-b136-eef01adc8068&quot;}}" hidden="1" title="UserProfile.CenterFreeText">
            <a:extLst>
              <a:ext uri="{FF2B5EF4-FFF2-40B4-BE49-F238E27FC236}">
                <a16:creationId xmlns:a16="http://schemas.microsoft.com/office/drawing/2014/main" id="{77896589-C225-45A9-9215-F9AD1222BC9E}"/>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pic>
        <p:nvPicPr>
          <p:cNvPr id="1421394388" name="image" descr="{&quot;templafy&quot;:{&quot;id&quot;:&quot;1aa9f5d2-1aae-4667-8302-7fbf029947c2&quot;}}"/>
          <p:cNvPicPr>
            <a:picLocks noChangeAspect="1"/>
          </p:cNvPicPr>
          <p:nvPr/>
        </p:nvPicPr>
        <p:blipFill>
          <a:blip r:embed="rId2"/>
          <a:stretch>
            <a:fillRect/>
          </a:stretch>
        </p:blipFill>
        <p:spPr>
          <a:xfrm>
            <a:off x="5773324" y="6314400"/>
            <a:ext cx="1324800" cy="421200"/>
          </a:xfrm>
          <a:prstGeom prst="rect">
            <a:avLst/>
          </a:prstGeom>
        </p:spPr>
      </p:pic>
      <p:sp>
        <p:nvSpPr>
          <p:cNvPr id="27" name="text" descr="{&quot;templafy&quot;:{&quot;id&quot;:&quot;8a922a35-c116-440a-9c6a-166df19c9e66&quot;}}" hidden="1" title="Form.Manuel_dato">
            <a:extLst>
              <a:ext uri="{FF2B5EF4-FFF2-40B4-BE49-F238E27FC236}">
                <a16:creationId xmlns:a16="http://schemas.microsoft.com/office/drawing/2014/main" id="{6FE2C55A-F3A3-4C26-9E35-9687C243706A}"/>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pic>
        <p:nvPicPr>
          <p:cNvPr id="24" name="image" descr="{&quot;templafy&quot;:{&quot;id&quot;:&quot;bc2dfb96-3db7-436f-bc86-4c7339c9e46a&quot;}}">
            <a:extLst>
              <a:ext uri="{FF2B5EF4-FFF2-40B4-BE49-F238E27FC236}">
                <a16:creationId xmlns:a16="http://schemas.microsoft.com/office/drawing/2014/main" id="{3B11DB1B-4AC2-42B8-86F1-5F420226ACFD}"/>
              </a:ext>
            </a:extLst>
          </p:cNvPr>
          <p:cNvPicPr>
            <a:picLocks noChangeAspect="1"/>
          </p:cNvPicPr>
          <p:nvPr userDrawn="1"/>
        </p:nvPicPr>
        <p:blipFill>
          <a:blip r:embed="rId3"/>
          <a:stretch>
            <a:fillRect/>
          </a:stretch>
        </p:blipFill>
        <p:spPr>
          <a:xfrm>
            <a:off x="0" y="5765736"/>
            <a:ext cx="687600" cy="687600"/>
          </a:xfrm>
          <a:prstGeom prst="rect">
            <a:avLst/>
          </a:prstGeom>
        </p:spPr>
      </p:pic>
      <p:pic>
        <p:nvPicPr>
          <p:cNvPr id="25" name="Region">
            <a:extLst>
              <a:ext uri="{FF2B5EF4-FFF2-40B4-BE49-F238E27FC236}">
                <a16:creationId xmlns:a16="http://schemas.microsoft.com/office/drawing/2014/main" id="{2742B857-BB29-4A33-8684-EB108C54B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32" name="Pladsholder til billede 2">
            <a:extLst>
              <a:ext uri="{FF2B5EF4-FFF2-40B4-BE49-F238E27FC236}">
                <a16:creationId xmlns:a16="http://schemas.microsoft.com/office/drawing/2014/main" id="{DB4F3AED-FD99-4558-B43E-E34D5A0E9481}"/>
              </a:ext>
            </a:extLst>
          </p:cNvPr>
          <p:cNvSpPr>
            <a:spLocks noGrp="1"/>
          </p:cNvSpPr>
          <p:nvPr>
            <p:ph type="pic" sz="quarter" idx="18" hasCustomPrompt="1"/>
          </p:nvPr>
        </p:nvSpPr>
        <p:spPr>
          <a:xfrm>
            <a:off x="0" y="0"/>
            <a:ext cx="12192000" cy="4221087"/>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16" name="Pladsholder til indhold 2">
            <a:extLst>
              <a:ext uri="{FF2B5EF4-FFF2-40B4-BE49-F238E27FC236}">
                <a16:creationId xmlns:a16="http://schemas.microsoft.com/office/drawing/2014/main" id="{A563FD51-99E2-4CC0-8FCC-485846FBE8A0}"/>
              </a:ext>
            </a:extLst>
          </p:cNvPr>
          <p:cNvSpPr>
            <a:spLocks noGrp="1"/>
          </p:cNvSpPr>
          <p:nvPr>
            <p:ph sz="quarter" idx="14" hasCustomPrompt="1"/>
          </p:nvPr>
        </p:nvSpPr>
        <p:spPr>
          <a:xfrm>
            <a:off x="4730947" y="4509119"/>
            <a:ext cx="6424113" cy="1657681"/>
          </a:xfrm>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1" name="Titel 1">
            <a:extLst>
              <a:ext uri="{FF2B5EF4-FFF2-40B4-BE49-F238E27FC236}">
                <a16:creationId xmlns:a16="http://schemas.microsoft.com/office/drawing/2014/main" id="{DB2F4E7A-5B82-4ACB-831D-830447AED338}"/>
              </a:ext>
            </a:extLst>
          </p:cNvPr>
          <p:cNvSpPr>
            <a:spLocks noGrp="1"/>
          </p:cNvSpPr>
          <p:nvPr>
            <p:ph type="title" hasCustomPrompt="1"/>
          </p:nvPr>
        </p:nvSpPr>
        <p:spPr>
          <a:xfrm>
            <a:off x="1368000" y="4507189"/>
            <a:ext cx="3058835" cy="1657680"/>
          </a:xfrm>
        </p:spPr>
        <p:txBody>
          <a:bodyPr anchor="t" anchorCtr="0"/>
          <a:lstStyle>
            <a:lvl1pPr>
              <a:defRPr>
                <a:solidFill>
                  <a:schemeClr val="accent5"/>
                </a:solidFill>
              </a:defRPr>
            </a:lvl1pPr>
          </a:lstStyle>
          <a:p>
            <a:r>
              <a:rPr lang="da-DK" dirty="0"/>
              <a:t>Overskrift 28pt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C8A5B616-D23B-4A59-864D-F58DEA03D360}"/>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3" name="text" descr="{&quot;templafy&quot;:{&quot;id&quot;:&quot;84800163-238d-4fd2-bdfc-d30371ce9461&quot;}}" title="UserProfile.Centers.Center_{{DocumentLanguage}}">
            <a:extLst>
              <a:ext uri="{FF2B5EF4-FFF2-40B4-BE49-F238E27FC236}">
                <a16:creationId xmlns:a16="http://schemas.microsoft.com/office/drawing/2014/main" id="{65E7BCC8-ADA9-49BC-87AC-674FF3074D39}"/>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176445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side 2 - lyseblå">
    <p:bg>
      <p:bgPr>
        <a:solidFill>
          <a:schemeClr val="bg1"/>
        </a:solidFill>
        <a:effectLst/>
      </p:bgPr>
    </p:bg>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B5287C91-8251-4F02-824A-CCC1D4DEAADE}"/>
              </a:ext>
            </a:extLst>
          </p:cNvPr>
          <p:cNvSpPr/>
          <p:nvPr userDrawn="1"/>
        </p:nvSpPr>
        <p:spPr>
          <a:xfrm>
            <a:off x="0" y="1986562"/>
            <a:ext cx="12191423" cy="48714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p>
        </p:txBody>
      </p:sp>
      <p:sp>
        <p:nvSpPr>
          <p:cNvPr id="7" name="text" descr="{&quot;templafy&quot;:{&quot;id&quot;:&quot;ade4eb8c-a2c6-4048-ac15-6221a70ebfe7&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p>
        </p:txBody>
      </p:sp>
      <p:sp>
        <p:nvSpPr>
          <p:cNvPr id="23" name="text" descr="{&quot;templafy&quot;:{&quot;id&quot;:&quot;929bab21-6937-459d-a98d-57348e398800&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pic>
        <p:nvPicPr>
          <p:cNvPr id="13" name="image" descr="{&quot;templafy&quot;:{&quot;id&quot;:&quot;97e7a0af-a652-4c1c-bd2e-642ab6fe9f1f&quot;}}">
            <a:extLst>
              <a:ext uri="{FF2B5EF4-FFF2-40B4-BE49-F238E27FC236}">
                <a16:creationId xmlns:a16="http://schemas.microsoft.com/office/drawing/2014/main" id="{AFF5CF43-5550-4EAC-82CE-EC4E2388D76A}"/>
              </a:ext>
            </a:extLst>
          </p:cNvPr>
          <p:cNvPicPr>
            <a:picLocks noChangeAspect="1"/>
          </p:cNvPicPr>
          <p:nvPr userDrawn="1"/>
        </p:nvPicPr>
        <p:blipFill>
          <a:blip r:embed="rId2"/>
          <a:stretch>
            <a:fillRect/>
          </a:stretch>
        </p:blipFill>
        <p:spPr>
          <a:xfrm>
            <a:off x="0" y="1539577"/>
            <a:ext cx="687600" cy="687600"/>
          </a:xfrm>
          <a:prstGeom prst="rect">
            <a:avLst/>
          </a:prstGeom>
        </p:spPr>
      </p:pic>
      <p:pic>
        <p:nvPicPr>
          <p:cNvPr id="14" name="Region">
            <a:extLst>
              <a:ext uri="{FF2B5EF4-FFF2-40B4-BE49-F238E27FC236}">
                <a16:creationId xmlns:a16="http://schemas.microsoft.com/office/drawing/2014/main" id="{A2800A8B-BDD0-4E0A-9275-4829BF996EF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1584984"/>
            <a:ext cx="116417" cy="594784"/>
          </a:xfrm>
          <a:prstGeom prst="rect">
            <a:avLst/>
          </a:prstGeom>
        </p:spPr>
      </p:pic>
      <p:sp>
        <p:nvSpPr>
          <p:cNvPr id="12" name="Pladsholder til diasnummer 5">
            <a:extLst>
              <a:ext uri="{FF2B5EF4-FFF2-40B4-BE49-F238E27FC236}">
                <a16:creationId xmlns:a16="http://schemas.microsoft.com/office/drawing/2014/main" id="{EF91D293-CB3F-46A0-99B2-27014923E91F}"/>
              </a:ext>
            </a:extLst>
          </p:cNvPr>
          <p:cNvSpPr>
            <a:spLocks noGrp="1"/>
          </p:cNvSpPr>
          <p:nvPr>
            <p:ph type="sldNum" sz="quarter" idx="12"/>
          </p:nvPr>
        </p:nvSpPr>
        <p:spPr>
          <a:xfrm>
            <a:off x="11504613" y="6288074"/>
            <a:ext cx="687386" cy="180000"/>
          </a:xfrm>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20" name="Titel 1">
            <a:extLst>
              <a:ext uri="{FF2B5EF4-FFF2-40B4-BE49-F238E27FC236}">
                <a16:creationId xmlns:a16="http://schemas.microsoft.com/office/drawing/2014/main" id="{C3A00AA7-6084-420D-AEA2-3CC894F3960B}"/>
              </a:ext>
            </a:extLst>
          </p:cNvPr>
          <p:cNvSpPr>
            <a:spLocks noGrp="1"/>
          </p:cNvSpPr>
          <p:nvPr>
            <p:ph type="title" hasCustomPrompt="1"/>
          </p:nvPr>
        </p:nvSpPr>
        <p:spPr>
          <a:xfrm>
            <a:off x="1368000" y="2334362"/>
            <a:ext cx="7286333" cy="1899981"/>
          </a:xfrm>
        </p:spPr>
        <p:txBody>
          <a:bodyPr anchor="t" anchorCtr="0"/>
          <a:lstStyle>
            <a:lvl1pPr>
              <a:defRPr sz="3800">
                <a:solidFill>
                  <a:schemeClr val="accent5"/>
                </a:solidFill>
              </a:defRPr>
            </a:lvl1pPr>
          </a:lstStyle>
          <a:p>
            <a:r>
              <a:rPr lang="da-DK" dirty="0"/>
              <a:t>Overskrift 38pt</a:t>
            </a:r>
          </a:p>
        </p:txBody>
      </p:sp>
      <p:sp>
        <p:nvSpPr>
          <p:cNvPr id="21" name="Undertitel 2">
            <a:extLst>
              <a:ext uri="{FF2B5EF4-FFF2-40B4-BE49-F238E27FC236}">
                <a16:creationId xmlns:a16="http://schemas.microsoft.com/office/drawing/2014/main" id="{4A9041E8-0E81-4FB2-98FB-22814CE548E0}"/>
              </a:ext>
            </a:extLst>
          </p:cNvPr>
          <p:cNvSpPr>
            <a:spLocks noGrp="1"/>
          </p:cNvSpPr>
          <p:nvPr>
            <p:ph type="subTitle" idx="1" hasCustomPrompt="1"/>
          </p:nvPr>
        </p:nvSpPr>
        <p:spPr>
          <a:xfrm>
            <a:off x="1368000" y="4378359"/>
            <a:ext cx="7286333" cy="864095"/>
          </a:xfrm>
        </p:spPr>
        <p:txBody>
          <a:bodyPr/>
          <a:lstStyle>
            <a:lvl1pPr marL="0" indent="0" algn="l">
              <a:lnSpc>
                <a:spcPct val="89000"/>
              </a:lnSpc>
              <a:buNone/>
              <a:defRPr sz="200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20pt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26D53EC2-D1B1-43FC-9F17-593B716AFC89}"/>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4" name="text" descr="{&quot;templafy&quot;:{&quot;id&quot;:&quot;84800163-238d-4fd2-bdfc-d30371ce9461&quot;}}" title="UserProfile.Centers.Center_{{DocumentLanguage}}">
            <a:extLst>
              <a:ext uri="{FF2B5EF4-FFF2-40B4-BE49-F238E27FC236}">
                <a16:creationId xmlns:a16="http://schemas.microsoft.com/office/drawing/2014/main" id="{B6F4318D-063E-4803-B839-FE9E2510157D}"/>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36334741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rugerdefineret layout - foto">
    <p:spTree>
      <p:nvGrpSpPr>
        <p:cNvPr id="1" name=""/>
        <p:cNvGrpSpPr/>
        <p:nvPr/>
      </p:nvGrpSpPr>
      <p:grpSpPr>
        <a:xfrm>
          <a:off x="0" y="0"/>
          <a:ext cx="0" cy="0"/>
          <a:chOff x="0" y="0"/>
          <a:chExt cx="0" cy="0"/>
        </a:xfrm>
      </p:grpSpPr>
      <p:sp>
        <p:nvSpPr>
          <p:cNvPr id="10" name="Pladsholder til billede 2">
            <a:extLst>
              <a:ext uri="{FF2B5EF4-FFF2-40B4-BE49-F238E27FC236}">
                <a16:creationId xmlns:a16="http://schemas.microsoft.com/office/drawing/2014/main" id="{1F12F556-2A5A-4FD7-9D8B-324E2FDF30EE}"/>
              </a:ext>
            </a:extLst>
          </p:cNvPr>
          <p:cNvSpPr>
            <a:spLocks noGrp="1"/>
          </p:cNvSpPr>
          <p:nvPr>
            <p:ph type="pic" sz="quarter" idx="20" hasCustomPrompt="1"/>
          </p:nvPr>
        </p:nvSpPr>
        <p:spPr>
          <a:xfrm>
            <a:off x="0" y="0"/>
            <a:ext cx="12192000" cy="6858000"/>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3" name="Pladsholder til slidenummer 2">
            <a:extLst>
              <a:ext uri="{FF2B5EF4-FFF2-40B4-BE49-F238E27FC236}">
                <a16:creationId xmlns:a16="http://schemas.microsoft.com/office/drawing/2014/main" id="{5E61D69A-C679-4875-9D96-C1581D26E018}"/>
              </a:ext>
            </a:extLst>
          </p:cNvPr>
          <p:cNvSpPr>
            <a:spLocks noGrp="1"/>
          </p:cNvSpPr>
          <p:nvPr>
            <p:ph type="sldNum" sz="quarter" idx="10"/>
          </p:nvPr>
        </p:nvSpPr>
        <p:spPr/>
        <p:txBody>
          <a:bodyPr/>
          <a:lstStyle>
            <a:lvl1pPr>
              <a:defRPr>
                <a:solidFill>
                  <a:schemeClr val="accent5"/>
                </a:solidFill>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714596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1D30"/>
                </a:solidFill>
                <a:latin typeface="Segoe UI Black"/>
                <a:cs typeface="Segoe UI Blac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12/19/2024</a:t>
            </a:fld>
            <a:endParaRPr lang="en-US"/>
          </a:p>
        </p:txBody>
      </p:sp>
      <p:sp>
        <p:nvSpPr>
          <p:cNvPr id="5" name="Holder 5"/>
          <p:cNvSpPr>
            <a:spLocks noGrp="1"/>
          </p:cNvSpPr>
          <p:nvPr>
            <p:ph type="sldNum" sz="quarter" idx="7"/>
          </p:nvPr>
        </p:nvSpPr>
        <p:spPr/>
        <p:txBody>
          <a:bodyPr lIns="0" tIns="0" rIns="0" bIns="0"/>
          <a:lstStyle>
            <a:lvl1pPr>
              <a:defRPr sz="1000" b="1" i="0">
                <a:solidFill>
                  <a:srgbClr val="001D30"/>
                </a:solidFill>
                <a:latin typeface="Segoe UI Black"/>
                <a:cs typeface="Segoe UI Black"/>
              </a:defRPr>
            </a:lvl1pPr>
          </a:lstStyle>
          <a:p>
            <a:pPr marL="38100">
              <a:lnSpc>
                <a:spcPct val="100000"/>
              </a:lnSpc>
              <a:spcBef>
                <a:spcPts val="165"/>
              </a:spcBef>
            </a:pPr>
            <a:fld id="{81D60167-4931-47E6-BA6A-407CBD079E47}" type="slidenum">
              <a:rPr spc="-50" dirty="0"/>
              <a:t>‹nr.›</a:t>
            </a:fld>
            <a:endParaRPr spc="-50" dirty="0"/>
          </a:p>
        </p:txBody>
      </p:sp>
    </p:spTree>
    <p:extLst>
      <p:ext uri="{BB962C8B-B14F-4D97-AF65-F5344CB8AC3E}">
        <p14:creationId xmlns:p14="http://schemas.microsoft.com/office/powerpoint/2010/main" val="3745532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extLst>
      <p:ext uri="{BB962C8B-B14F-4D97-AF65-F5344CB8AC3E}">
        <p14:creationId xmlns:p14="http://schemas.microsoft.com/office/powerpoint/2010/main" val="4280595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1D30"/>
                </a:solidFill>
                <a:latin typeface="Segoe UI Black"/>
                <a:cs typeface="Segoe UI Black"/>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12/19/2024</a:t>
            </a:fld>
            <a:endParaRPr lang="en-US"/>
          </a:p>
        </p:txBody>
      </p:sp>
      <p:sp>
        <p:nvSpPr>
          <p:cNvPr id="6" name="Holder 6"/>
          <p:cNvSpPr>
            <a:spLocks noGrp="1"/>
          </p:cNvSpPr>
          <p:nvPr>
            <p:ph type="sldNum" sz="quarter" idx="7"/>
          </p:nvPr>
        </p:nvSpPr>
        <p:spPr/>
        <p:txBody>
          <a:bodyPr lIns="0" tIns="0" rIns="0" bIns="0"/>
          <a:lstStyle>
            <a:lvl1pPr>
              <a:defRPr sz="1000" b="1" i="0">
                <a:solidFill>
                  <a:srgbClr val="001D30"/>
                </a:solidFill>
                <a:latin typeface="Segoe UI Black"/>
                <a:cs typeface="Segoe UI Black"/>
              </a:defRPr>
            </a:lvl1pPr>
          </a:lstStyle>
          <a:p>
            <a:pPr marL="38100">
              <a:lnSpc>
                <a:spcPct val="100000"/>
              </a:lnSpc>
              <a:spcBef>
                <a:spcPts val="165"/>
              </a:spcBef>
            </a:pPr>
            <a:fld id="{81D60167-4931-47E6-BA6A-407CBD079E47}" type="slidenum">
              <a:rPr spc="-50" dirty="0"/>
              <a:t>‹nr.›</a:t>
            </a:fld>
            <a:endParaRPr spc="-50" dirty="0"/>
          </a:p>
        </p:txBody>
      </p:sp>
    </p:spTree>
    <p:extLst>
      <p:ext uri="{BB962C8B-B14F-4D97-AF65-F5344CB8AC3E}">
        <p14:creationId xmlns:p14="http://schemas.microsoft.com/office/powerpoint/2010/main" val="3963168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side 4 - pink">
    <p:bg>
      <p:bgPr>
        <a:solidFill>
          <a:schemeClr val="bg1"/>
        </a:solidFill>
        <a:effectLst/>
      </p:bgPr>
    </p:bg>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B5287C91-8251-4F02-824A-CCC1D4DEAADE}"/>
              </a:ext>
            </a:extLst>
          </p:cNvPr>
          <p:cNvSpPr/>
          <p:nvPr userDrawn="1"/>
        </p:nvSpPr>
        <p:spPr>
          <a:xfrm>
            <a:off x="0" y="1989138"/>
            <a:ext cx="12191423" cy="487143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p>
        </p:txBody>
      </p:sp>
      <p:sp>
        <p:nvSpPr>
          <p:cNvPr id="7" name="text" descr="{&quot;templafy&quot;:{&quot;id&quot;:&quot;ade4eb8c-a2c6-4048-ac15-6221a70ebfe7&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p>
        </p:txBody>
      </p:sp>
      <p:sp>
        <p:nvSpPr>
          <p:cNvPr id="23" name="text" descr="{&quot;templafy&quot;:{&quot;id&quot;:&quot;929bab21-6937-459d-a98d-57348e398800&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pic>
        <p:nvPicPr>
          <p:cNvPr id="13" name="image" descr="{&quot;templafy&quot;:{&quot;id&quot;:&quot;97e7a0af-a652-4c1c-bd2e-642ab6fe9f1f&quot;}}">
            <a:extLst>
              <a:ext uri="{FF2B5EF4-FFF2-40B4-BE49-F238E27FC236}">
                <a16:creationId xmlns:a16="http://schemas.microsoft.com/office/drawing/2014/main" id="{AFF5CF43-5550-4EAC-82CE-EC4E2388D76A}"/>
              </a:ext>
            </a:extLst>
          </p:cNvPr>
          <p:cNvPicPr>
            <a:picLocks noChangeAspect="1"/>
          </p:cNvPicPr>
          <p:nvPr userDrawn="1"/>
        </p:nvPicPr>
        <p:blipFill>
          <a:blip r:embed="rId2"/>
          <a:stretch>
            <a:fillRect/>
          </a:stretch>
        </p:blipFill>
        <p:spPr>
          <a:xfrm>
            <a:off x="0" y="1539577"/>
            <a:ext cx="687600" cy="687600"/>
          </a:xfrm>
          <a:prstGeom prst="rect">
            <a:avLst/>
          </a:prstGeom>
        </p:spPr>
      </p:pic>
      <p:pic>
        <p:nvPicPr>
          <p:cNvPr id="14" name="Region">
            <a:extLst>
              <a:ext uri="{FF2B5EF4-FFF2-40B4-BE49-F238E27FC236}">
                <a16:creationId xmlns:a16="http://schemas.microsoft.com/office/drawing/2014/main" id="{A2800A8B-BDD0-4E0A-9275-4829BF996EF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1584984"/>
            <a:ext cx="116417" cy="594784"/>
          </a:xfrm>
          <a:prstGeom prst="rect">
            <a:avLst/>
          </a:prstGeom>
        </p:spPr>
      </p:pic>
      <p:sp>
        <p:nvSpPr>
          <p:cNvPr id="20" name="Pladsholder til diasnummer 5">
            <a:extLst>
              <a:ext uri="{FF2B5EF4-FFF2-40B4-BE49-F238E27FC236}">
                <a16:creationId xmlns:a16="http://schemas.microsoft.com/office/drawing/2014/main" id="{21B72898-CD46-413E-AA68-AA5EC4CE2CFB}"/>
              </a:ext>
            </a:extLst>
          </p:cNvPr>
          <p:cNvSpPr>
            <a:spLocks noGrp="1"/>
          </p:cNvSpPr>
          <p:nvPr>
            <p:ph type="sldNum" sz="quarter" idx="12"/>
          </p:nvPr>
        </p:nvSpPr>
        <p:spPr>
          <a:xfrm>
            <a:off x="11504613" y="6288074"/>
            <a:ext cx="687386" cy="180000"/>
          </a:xfrm>
        </p:spPr>
        <p:txBody>
          <a:bodyPr/>
          <a:lstStyle>
            <a:lvl1pPr>
              <a:defRPr>
                <a:solidFill>
                  <a:schemeClr val="bg1"/>
                </a:solidFill>
              </a:defRPr>
            </a:lvl1pPr>
          </a:lstStyle>
          <a:p>
            <a:fld id="{667EC89C-17A0-4E64-A6D2-B825673CEEDF}" type="slidenum">
              <a:rPr lang="da-DK" smtClean="0"/>
              <a:pPr/>
              <a:t>‹nr.›</a:t>
            </a:fld>
            <a:endParaRPr lang="da-DK" dirty="0"/>
          </a:p>
        </p:txBody>
      </p:sp>
      <p:sp>
        <p:nvSpPr>
          <p:cNvPr id="21" name="Titel 1">
            <a:extLst>
              <a:ext uri="{FF2B5EF4-FFF2-40B4-BE49-F238E27FC236}">
                <a16:creationId xmlns:a16="http://schemas.microsoft.com/office/drawing/2014/main" id="{2F395034-D794-401D-A01B-895D74C57646}"/>
              </a:ext>
            </a:extLst>
          </p:cNvPr>
          <p:cNvSpPr>
            <a:spLocks noGrp="1"/>
          </p:cNvSpPr>
          <p:nvPr>
            <p:ph type="title" hasCustomPrompt="1"/>
          </p:nvPr>
        </p:nvSpPr>
        <p:spPr>
          <a:xfrm>
            <a:off x="1368000" y="2334362"/>
            <a:ext cx="7286333" cy="1899981"/>
          </a:xfrm>
        </p:spPr>
        <p:txBody>
          <a:bodyPr anchor="t" anchorCtr="0"/>
          <a:lstStyle>
            <a:lvl1pPr>
              <a:defRPr sz="3800">
                <a:solidFill>
                  <a:schemeClr val="accent5"/>
                </a:solidFill>
              </a:defRPr>
            </a:lvl1pPr>
          </a:lstStyle>
          <a:p>
            <a:r>
              <a:rPr lang="da-DK" dirty="0"/>
              <a:t>Overskrift 38pt</a:t>
            </a:r>
          </a:p>
        </p:txBody>
      </p:sp>
      <p:sp>
        <p:nvSpPr>
          <p:cNvPr id="24" name="Undertitel 2">
            <a:extLst>
              <a:ext uri="{FF2B5EF4-FFF2-40B4-BE49-F238E27FC236}">
                <a16:creationId xmlns:a16="http://schemas.microsoft.com/office/drawing/2014/main" id="{FCFFACE4-2162-4469-8CD9-4881E53CF307}"/>
              </a:ext>
            </a:extLst>
          </p:cNvPr>
          <p:cNvSpPr>
            <a:spLocks noGrp="1"/>
          </p:cNvSpPr>
          <p:nvPr>
            <p:ph type="subTitle" idx="1" hasCustomPrompt="1"/>
          </p:nvPr>
        </p:nvSpPr>
        <p:spPr>
          <a:xfrm>
            <a:off x="1368000" y="4378359"/>
            <a:ext cx="7286333" cy="864095"/>
          </a:xfrm>
        </p:spPr>
        <p:txBody>
          <a:bodyPr/>
          <a:lstStyle>
            <a:lvl1pPr marL="0" indent="0" algn="l">
              <a:lnSpc>
                <a:spcPct val="89000"/>
              </a:lnSpc>
              <a:buNone/>
              <a:defRPr sz="200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20pt</a:t>
            </a:r>
          </a:p>
        </p:txBody>
      </p:sp>
      <p:sp>
        <p:nvSpPr>
          <p:cNvPr id="25" name="text" descr="{&quot;templafy&quot;:{&quot;id&quot;:&quot;ad2124fc-807a-4543-a69f-3ca66fd33d39&quot;}}" title="UserProfile.Office.Virksomhed_{{DocumentLanguage}}">
            <a:extLst>
              <a:ext uri="{FF2B5EF4-FFF2-40B4-BE49-F238E27FC236}">
                <a16:creationId xmlns:a16="http://schemas.microsoft.com/office/drawing/2014/main" id="{47F937DA-3687-4E53-90EB-B7DE101D384A}"/>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6" name="text" descr="{&quot;templafy&quot;:{&quot;id&quot;:&quot;84800163-238d-4fd2-bdfc-d30371ce9461&quot;}}" title="UserProfile.Centers.Center_{{DocumentLanguage}}">
            <a:extLst>
              <a:ext uri="{FF2B5EF4-FFF2-40B4-BE49-F238E27FC236}">
                <a16:creationId xmlns:a16="http://schemas.microsoft.com/office/drawing/2014/main" id="{4B2576B3-B914-4C7D-A95D-B55FCA8F9CAE}"/>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2200992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side 5 - mørkeblå">
    <p:bg>
      <p:bgPr>
        <a:solidFill>
          <a:schemeClr val="bg1"/>
        </a:solidFill>
        <a:effectLst/>
      </p:bgPr>
    </p:bg>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B5287C91-8251-4F02-824A-CCC1D4DEAADE}"/>
              </a:ext>
            </a:extLst>
          </p:cNvPr>
          <p:cNvSpPr/>
          <p:nvPr userDrawn="1"/>
        </p:nvSpPr>
        <p:spPr>
          <a:xfrm>
            <a:off x="0" y="1989138"/>
            <a:ext cx="12191423" cy="487143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p>
        </p:txBody>
      </p:sp>
      <p:sp>
        <p:nvSpPr>
          <p:cNvPr id="7" name="text" descr="{&quot;templafy&quot;:{&quot;id&quot;:&quot;ade4eb8c-a2c6-4048-ac15-6221a70ebfe7&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p>
        </p:txBody>
      </p:sp>
      <p:sp>
        <p:nvSpPr>
          <p:cNvPr id="23" name="text" descr="{&quot;templafy&quot;:{&quot;id&quot;:&quot;929bab21-6937-459d-a98d-57348e398800&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pic>
        <p:nvPicPr>
          <p:cNvPr id="21" name="image" descr="{&quot;templafy&quot;:{&quot;id&quot;:&quot;bc2dfb96-3db7-436f-bc86-4c7339c9e46a&quot;}}">
            <a:extLst>
              <a:ext uri="{FF2B5EF4-FFF2-40B4-BE49-F238E27FC236}">
                <a16:creationId xmlns:a16="http://schemas.microsoft.com/office/drawing/2014/main" id="{C2184A1A-6742-4EDD-AE97-BE9FE5CC262C}"/>
              </a:ext>
            </a:extLst>
          </p:cNvPr>
          <p:cNvPicPr>
            <a:picLocks noChangeAspect="1"/>
          </p:cNvPicPr>
          <p:nvPr userDrawn="1"/>
        </p:nvPicPr>
        <p:blipFill>
          <a:blip r:embed="rId2"/>
          <a:stretch>
            <a:fillRect/>
          </a:stretch>
        </p:blipFill>
        <p:spPr>
          <a:xfrm>
            <a:off x="0" y="1537121"/>
            <a:ext cx="687600" cy="687600"/>
          </a:xfrm>
          <a:prstGeom prst="rect">
            <a:avLst/>
          </a:prstGeom>
        </p:spPr>
      </p:pic>
      <p:pic>
        <p:nvPicPr>
          <p:cNvPr id="24" name="Region">
            <a:extLst>
              <a:ext uri="{FF2B5EF4-FFF2-40B4-BE49-F238E27FC236}">
                <a16:creationId xmlns:a16="http://schemas.microsoft.com/office/drawing/2014/main" id="{D8122BAC-9C64-4FC2-B7C5-4866E70CB17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1582528"/>
            <a:ext cx="116417" cy="594784"/>
          </a:xfrm>
          <a:prstGeom prst="rect">
            <a:avLst/>
          </a:prstGeom>
        </p:spPr>
      </p:pic>
      <p:sp>
        <p:nvSpPr>
          <p:cNvPr id="12" name="Pladsholder til diasnummer 5">
            <a:extLst>
              <a:ext uri="{FF2B5EF4-FFF2-40B4-BE49-F238E27FC236}">
                <a16:creationId xmlns:a16="http://schemas.microsoft.com/office/drawing/2014/main" id="{51908668-1F6E-41B9-84A5-D0E1EEDD82A0}"/>
              </a:ext>
            </a:extLst>
          </p:cNvPr>
          <p:cNvSpPr>
            <a:spLocks noGrp="1"/>
          </p:cNvSpPr>
          <p:nvPr>
            <p:ph type="sldNum" sz="quarter" idx="12"/>
          </p:nvPr>
        </p:nvSpPr>
        <p:spPr>
          <a:xfrm>
            <a:off x="11504613" y="6288074"/>
            <a:ext cx="687386" cy="180000"/>
          </a:xfrm>
        </p:spPr>
        <p:txBody>
          <a:bodyPr/>
          <a:lstStyle>
            <a:lvl1pPr>
              <a:defRPr>
                <a:solidFill>
                  <a:schemeClr val="bg1"/>
                </a:solidFill>
              </a:defRPr>
            </a:lvl1pPr>
          </a:lstStyle>
          <a:p>
            <a:fld id="{667EC89C-17A0-4E64-A6D2-B825673CEEDF}" type="slidenum">
              <a:rPr lang="da-DK" smtClean="0"/>
              <a:pPr/>
              <a:t>‹nr.›</a:t>
            </a:fld>
            <a:endParaRPr lang="da-DK" dirty="0"/>
          </a:p>
        </p:txBody>
      </p:sp>
      <p:sp>
        <p:nvSpPr>
          <p:cNvPr id="13" name="Titel 1">
            <a:extLst>
              <a:ext uri="{FF2B5EF4-FFF2-40B4-BE49-F238E27FC236}">
                <a16:creationId xmlns:a16="http://schemas.microsoft.com/office/drawing/2014/main" id="{78A76EF0-B308-4953-BD70-55DE7F168474}"/>
              </a:ext>
            </a:extLst>
          </p:cNvPr>
          <p:cNvSpPr>
            <a:spLocks noGrp="1"/>
          </p:cNvSpPr>
          <p:nvPr>
            <p:ph type="title" hasCustomPrompt="1"/>
          </p:nvPr>
        </p:nvSpPr>
        <p:spPr>
          <a:xfrm>
            <a:off x="1368000" y="2334362"/>
            <a:ext cx="7286333" cy="1899981"/>
          </a:xfrm>
        </p:spPr>
        <p:txBody>
          <a:bodyPr anchor="t" anchorCtr="0"/>
          <a:lstStyle>
            <a:lvl1pPr>
              <a:defRPr sz="3800">
                <a:solidFill>
                  <a:schemeClr val="accent5"/>
                </a:solidFill>
              </a:defRPr>
            </a:lvl1pPr>
          </a:lstStyle>
          <a:p>
            <a:r>
              <a:rPr lang="da-DK" dirty="0"/>
              <a:t>Overskrift 38pt</a:t>
            </a:r>
          </a:p>
        </p:txBody>
      </p:sp>
      <p:sp>
        <p:nvSpPr>
          <p:cNvPr id="14" name="Undertitel 2">
            <a:extLst>
              <a:ext uri="{FF2B5EF4-FFF2-40B4-BE49-F238E27FC236}">
                <a16:creationId xmlns:a16="http://schemas.microsoft.com/office/drawing/2014/main" id="{48912BD8-BCB7-4133-816D-4C81061ED71C}"/>
              </a:ext>
            </a:extLst>
          </p:cNvPr>
          <p:cNvSpPr>
            <a:spLocks noGrp="1"/>
          </p:cNvSpPr>
          <p:nvPr>
            <p:ph type="subTitle" idx="1" hasCustomPrompt="1"/>
          </p:nvPr>
        </p:nvSpPr>
        <p:spPr>
          <a:xfrm>
            <a:off x="1368000" y="4378359"/>
            <a:ext cx="7286333" cy="864095"/>
          </a:xfrm>
        </p:spPr>
        <p:txBody>
          <a:bodyPr/>
          <a:lstStyle>
            <a:lvl1pPr marL="0" indent="0" algn="l">
              <a:lnSpc>
                <a:spcPct val="89000"/>
              </a:lnSpc>
              <a:buNone/>
              <a:defRPr sz="200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20pt</a:t>
            </a:r>
          </a:p>
        </p:txBody>
      </p:sp>
      <p:sp>
        <p:nvSpPr>
          <p:cNvPr id="20" name="text" descr="{&quot;templafy&quot;:{&quot;id&quot;:&quot;ad2124fc-807a-4543-a69f-3ca66fd33d39&quot;}}" title="UserProfile.Office.Virksomhed_{{DocumentLanguage}}">
            <a:extLst>
              <a:ext uri="{FF2B5EF4-FFF2-40B4-BE49-F238E27FC236}">
                <a16:creationId xmlns:a16="http://schemas.microsoft.com/office/drawing/2014/main" id="{989BEF74-8743-43B2-87DF-29D3714A926E}"/>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2" name="text" descr="{&quot;templafy&quot;:{&quot;id&quot;:&quot;84800163-238d-4fd2-bdfc-d30371ce9461&quot;}}" title="UserProfile.Centers.Center_{{DocumentLanguage}}">
            <a:extLst>
              <a:ext uri="{FF2B5EF4-FFF2-40B4-BE49-F238E27FC236}">
                <a16:creationId xmlns:a16="http://schemas.microsoft.com/office/drawing/2014/main" id="{0F4B03FE-9EFC-47F3-801B-3EF54BF41A12}"/>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3137997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side 3 - grøn">
    <p:bg>
      <p:bgPr>
        <a:solidFill>
          <a:schemeClr val="bg1"/>
        </a:solidFill>
        <a:effectLst/>
      </p:bgPr>
    </p:bg>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B5287C91-8251-4F02-824A-CCC1D4DEAADE}"/>
              </a:ext>
            </a:extLst>
          </p:cNvPr>
          <p:cNvSpPr/>
          <p:nvPr userDrawn="1"/>
        </p:nvSpPr>
        <p:spPr>
          <a:xfrm>
            <a:off x="0" y="1989138"/>
            <a:ext cx="12191423" cy="487143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dirty="0"/>
          </a:p>
        </p:txBody>
      </p:sp>
      <p:sp>
        <p:nvSpPr>
          <p:cNvPr id="7" name="text" descr="{&quot;templafy&quot;:{&quot;id&quot;:&quot;ade4eb8c-a2c6-4048-ac15-6221a70ebfe7&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p>
        </p:txBody>
      </p:sp>
      <p:sp>
        <p:nvSpPr>
          <p:cNvPr id="23" name="text" descr="{&quot;templafy&quot;:{&quot;id&quot;:&quot;929bab21-6937-459d-a98d-57348e398800&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pic>
        <p:nvPicPr>
          <p:cNvPr id="21" name="image" descr="{&quot;templafy&quot;:{&quot;id&quot;:&quot;bc2dfb96-3db7-436f-bc86-4c7339c9e46a&quot;}}">
            <a:extLst>
              <a:ext uri="{FF2B5EF4-FFF2-40B4-BE49-F238E27FC236}">
                <a16:creationId xmlns:a16="http://schemas.microsoft.com/office/drawing/2014/main" id="{B449EFFD-3AE9-4C0A-A4E1-3FECA63285F8}"/>
              </a:ext>
            </a:extLst>
          </p:cNvPr>
          <p:cNvPicPr>
            <a:picLocks noChangeAspect="1"/>
          </p:cNvPicPr>
          <p:nvPr userDrawn="1"/>
        </p:nvPicPr>
        <p:blipFill>
          <a:blip r:embed="rId2"/>
          <a:stretch>
            <a:fillRect/>
          </a:stretch>
        </p:blipFill>
        <p:spPr>
          <a:xfrm>
            <a:off x="0" y="1537121"/>
            <a:ext cx="687600" cy="687600"/>
          </a:xfrm>
          <a:prstGeom prst="rect">
            <a:avLst/>
          </a:prstGeom>
        </p:spPr>
      </p:pic>
      <p:pic>
        <p:nvPicPr>
          <p:cNvPr id="24" name="Region">
            <a:extLst>
              <a:ext uri="{FF2B5EF4-FFF2-40B4-BE49-F238E27FC236}">
                <a16:creationId xmlns:a16="http://schemas.microsoft.com/office/drawing/2014/main" id="{624AD39F-90C2-46B8-82FC-5627DAA6A8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1582528"/>
            <a:ext cx="116417" cy="594784"/>
          </a:xfrm>
          <a:prstGeom prst="rect">
            <a:avLst/>
          </a:prstGeom>
        </p:spPr>
      </p:pic>
      <p:sp>
        <p:nvSpPr>
          <p:cNvPr id="12" name="Pladsholder til diasnummer 5">
            <a:extLst>
              <a:ext uri="{FF2B5EF4-FFF2-40B4-BE49-F238E27FC236}">
                <a16:creationId xmlns:a16="http://schemas.microsoft.com/office/drawing/2014/main" id="{21B88B16-8B9E-489C-9F70-D6FAC9F25AF7}"/>
              </a:ext>
            </a:extLst>
          </p:cNvPr>
          <p:cNvSpPr>
            <a:spLocks noGrp="1"/>
          </p:cNvSpPr>
          <p:nvPr>
            <p:ph type="sldNum" sz="quarter" idx="12"/>
          </p:nvPr>
        </p:nvSpPr>
        <p:spPr>
          <a:xfrm>
            <a:off x="11504613" y="6288074"/>
            <a:ext cx="687386" cy="180000"/>
          </a:xfrm>
        </p:spPr>
        <p:txBody>
          <a:bodyPr/>
          <a:lstStyle>
            <a:lvl1pPr>
              <a:defRPr>
                <a:solidFill>
                  <a:schemeClr val="bg1"/>
                </a:solidFill>
              </a:defRPr>
            </a:lvl1pPr>
          </a:lstStyle>
          <a:p>
            <a:fld id="{667EC89C-17A0-4E64-A6D2-B825673CEEDF}" type="slidenum">
              <a:rPr lang="da-DK" smtClean="0"/>
              <a:pPr/>
              <a:t>‹nr.›</a:t>
            </a:fld>
            <a:endParaRPr lang="da-DK" dirty="0"/>
          </a:p>
        </p:txBody>
      </p:sp>
      <p:sp>
        <p:nvSpPr>
          <p:cNvPr id="13" name="Titel 1">
            <a:extLst>
              <a:ext uri="{FF2B5EF4-FFF2-40B4-BE49-F238E27FC236}">
                <a16:creationId xmlns:a16="http://schemas.microsoft.com/office/drawing/2014/main" id="{B6A479E2-EA29-4C10-A39F-203BA335D272}"/>
              </a:ext>
            </a:extLst>
          </p:cNvPr>
          <p:cNvSpPr>
            <a:spLocks noGrp="1"/>
          </p:cNvSpPr>
          <p:nvPr>
            <p:ph type="title" hasCustomPrompt="1"/>
          </p:nvPr>
        </p:nvSpPr>
        <p:spPr>
          <a:xfrm>
            <a:off x="1368000" y="2334362"/>
            <a:ext cx="7286333" cy="1899981"/>
          </a:xfrm>
        </p:spPr>
        <p:txBody>
          <a:bodyPr anchor="t" anchorCtr="0"/>
          <a:lstStyle>
            <a:lvl1pPr>
              <a:defRPr sz="3800">
                <a:solidFill>
                  <a:schemeClr val="accent5"/>
                </a:solidFill>
              </a:defRPr>
            </a:lvl1pPr>
          </a:lstStyle>
          <a:p>
            <a:r>
              <a:rPr lang="da-DK" dirty="0"/>
              <a:t>Overskrift 38pt</a:t>
            </a:r>
          </a:p>
        </p:txBody>
      </p:sp>
      <p:sp>
        <p:nvSpPr>
          <p:cNvPr id="14" name="Undertitel 2">
            <a:extLst>
              <a:ext uri="{FF2B5EF4-FFF2-40B4-BE49-F238E27FC236}">
                <a16:creationId xmlns:a16="http://schemas.microsoft.com/office/drawing/2014/main" id="{5CE67095-73A1-4151-AB06-6D9E0D26F3D3}"/>
              </a:ext>
            </a:extLst>
          </p:cNvPr>
          <p:cNvSpPr>
            <a:spLocks noGrp="1"/>
          </p:cNvSpPr>
          <p:nvPr>
            <p:ph type="subTitle" idx="1" hasCustomPrompt="1"/>
          </p:nvPr>
        </p:nvSpPr>
        <p:spPr>
          <a:xfrm>
            <a:off x="1368000" y="4378359"/>
            <a:ext cx="7286333" cy="864095"/>
          </a:xfrm>
        </p:spPr>
        <p:txBody>
          <a:bodyPr/>
          <a:lstStyle>
            <a:lvl1pPr marL="0" indent="0" algn="l">
              <a:lnSpc>
                <a:spcPct val="89000"/>
              </a:lnSpc>
              <a:buNone/>
              <a:defRPr sz="200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20pt</a:t>
            </a:r>
          </a:p>
        </p:txBody>
      </p:sp>
      <p:sp>
        <p:nvSpPr>
          <p:cNvPr id="20" name="text" descr="{&quot;templafy&quot;:{&quot;id&quot;:&quot;ad2124fc-807a-4543-a69f-3ca66fd33d39&quot;}}" title="UserProfile.Office.Virksomhed_{{DocumentLanguage}}">
            <a:extLst>
              <a:ext uri="{FF2B5EF4-FFF2-40B4-BE49-F238E27FC236}">
                <a16:creationId xmlns:a16="http://schemas.microsoft.com/office/drawing/2014/main" id="{930DB472-E0D2-4548-9D35-275C58FEA70A}"/>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2" name="text" descr="{&quot;templafy&quot;:{&quot;id&quot;:&quot;84800163-238d-4fd2-bdfc-d30371ce9461&quot;}}" title="UserProfile.Centers.Center_{{DocumentLanguage}}">
            <a:extLst>
              <a:ext uri="{FF2B5EF4-FFF2-40B4-BE49-F238E27FC236}">
                <a16:creationId xmlns:a16="http://schemas.microsoft.com/office/drawing/2014/main" id="{A723C8FD-A94B-4BAE-86FB-44B8C32C06CA}"/>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397424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side 6 - tekst og grafik ">
    <p:bg>
      <p:bgPr>
        <a:solidFill>
          <a:srgbClr val="F9F8F2"/>
        </a:solidFill>
        <a:effectLst/>
      </p:bgPr>
    </p:bg>
    <p:spTree>
      <p:nvGrpSpPr>
        <p:cNvPr id="1" name=""/>
        <p:cNvGrpSpPr/>
        <p:nvPr/>
      </p:nvGrpSpPr>
      <p:grpSpPr>
        <a:xfrm>
          <a:off x="0" y="0"/>
          <a:ext cx="0" cy="0"/>
          <a:chOff x="0" y="0"/>
          <a:chExt cx="0" cy="0"/>
        </a:xfrm>
      </p:grpSpPr>
      <p:sp>
        <p:nvSpPr>
          <p:cNvPr id="22" name="Pladsholder til billede 2">
            <a:extLst>
              <a:ext uri="{FF2B5EF4-FFF2-40B4-BE49-F238E27FC236}">
                <a16:creationId xmlns:a16="http://schemas.microsoft.com/office/drawing/2014/main" id="{739D4CAC-C594-4009-A1C9-3A3A6654E22E}"/>
              </a:ext>
            </a:extLst>
          </p:cNvPr>
          <p:cNvSpPr>
            <a:spLocks noGrp="1"/>
          </p:cNvSpPr>
          <p:nvPr>
            <p:ph type="pic" sz="quarter" idx="17" hasCustomPrompt="1"/>
          </p:nvPr>
        </p:nvSpPr>
        <p:spPr>
          <a:xfrm>
            <a:off x="5627721" y="0"/>
            <a:ext cx="6564279" cy="6857999"/>
          </a:xfrm>
        </p:spPr>
        <p:txBody>
          <a:bodyPr tIns="612000" anchor="ctr" anchorCtr="0"/>
          <a:lstStyle>
            <a:lvl1pPr marL="0" indent="0" algn="ctr">
              <a:buNone/>
              <a:defRPr sz="1400" baseline="0">
                <a:solidFill>
                  <a:schemeClr val="accent5"/>
                </a:solidFill>
              </a:defRPr>
            </a:lvl1pPr>
          </a:lstStyle>
          <a:p>
            <a:r>
              <a:rPr lang="da-DK" dirty="0"/>
              <a:t>Klik på ikon for at indsætte billede</a:t>
            </a:r>
          </a:p>
        </p:txBody>
      </p:sp>
      <p:sp>
        <p:nvSpPr>
          <p:cNvPr id="5" name="Date Placeholder 4" hidden="1">
            <a:extLst>
              <a:ext uri="{FF2B5EF4-FFF2-40B4-BE49-F238E27FC236}">
                <a16:creationId xmlns:a16="http://schemas.microsoft.com/office/drawing/2014/main" id="{DB375924-8F1B-4A42-B386-30D658A1EE16}"/>
              </a:ext>
            </a:extLst>
          </p:cNvPr>
          <p:cNvSpPr>
            <a:spLocks noGrp="1"/>
          </p:cNvSpPr>
          <p:nvPr>
            <p:ph type="dt" sz="half" idx="10"/>
          </p:nvPr>
        </p:nvSpPr>
        <p:spPr/>
        <p:txBody>
          <a:bodyPr/>
          <a:lstStyle/>
          <a:p>
            <a:endParaRPr lang="da-DK" dirty="0"/>
          </a:p>
        </p:txBody>
      </p:sp>
      <p:sp>
        <p:nvSpPr>
          <p:cNvPr id="7" name="Footer Placeholder 6" hidden="1">
            <a:extLst>
              <a:ext uri="{FF2B5EF4-FFF2-40B4-BE49-F238E27FC236}">
                <a16:creationId xmlns:a16="http://schemas.microsoft.com/office/drawing/2014/main" id="{40073283-4609-4E3F-B89A-30DFFAA2EAA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1088646-E100-4B10-A869-A5FAC8DAF98D}"/>
              </a:ext>
            </a:extLst>
          </p:cNvPr>
          <p:cNvSpPr>
            <a:spLocks noGrp="1"/>
          </p:cNvSpPr>
          <p:nvPr>
            <p:ph type="sldNum" sz="quarter" idx="12"/>
          </p:nvPr>
        </p:nvSpPr>
        <p:spPr/>
        <p:txBody>
          <a:bodyPr/>
          <a:lstStyle>
            <a:lvl1pPr>
              <a:defRPr>
                <a:solidFill>
                  <a:schemeClr val="bg1"/>
                </a:solidFill>
              </a:defRPr>
            </a:lvl1pPr>
          </a:lstStyle>
          <a:p>
            <a:fld id="{0DAB5548-7253-48D6-B95B-F3D312A72220}" type="slidenum">
              <a:rPr lang="da-DK" smtClean="0"/>
              <a:pPr/>
              <a:t>‹nr.›</a:t>
            </a:fld>
            <a:endParaRPr lang="da-DK" dirty="0"/>
          </a:p>
        </p:txBody>
      </p:sp>
      <p:sp>
        <p:nvSpPr>
          <p:cNvPr id="29" name="text" descr="{&quot;templafy&quot;:{&quot;id&quot;:&quot;055b3a90-ef05-4def-b768-563b6cea9413&quot;}}" hidden="1" title="UserProfile.CenterFreeText">
            <a:extLst>
              <a:ext uri="{FF2B5EF4-FFF2-40B4-BE49-F238E27FC236}">
                <a16:creationId xmlns:a16="http://schemas.microsoft.com/office/drawing/2014/main" id="{5A30AC9F-7EFA-48B4-8857-325A6FCD653B}"/>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31" name="text" descr="{&quot;templafy&quot;:{&quot;id&quot;:&quot;87063239-53ba-4952-9816-d87cafe4fa84&quot;}}" hidden="1" title="Form.Manuel_dato">
            <a:extLst>
              <a:ext uri="{FF2B5EF4-FFF2-40B4-BE49-F238E27FC236}">
                <a16:creationId xmlns:a16="http://schemas.microsoft.com/office/drawing/2014/main" id="{85898D87-959A-4A63-81D8-7ADE604F6901}"/>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pic>
        <p:nvPicPr>
          <p:cNvPr id="24" name="image" descr="{&quot;templafy&quot;:{&quot;id&quot;:&quot;bc2dfb96-3db7-436f-bc86-4c7339c9e46a&quot;}}">
            <a:extLst>
              <a:ext uri="{FF2B5EF4-FFF2-40B4-BE49-F238E27FC236}">
                <a16:creationId xmlns:a16="http://schemas.microsoft.com/office/drawing/2014/main" id="{54EFA506-FF1B-450F-B5AE-0AE78B9F753B}"/>
              </a:ext>
            </a:extLst>
          </p:cNvPr>
          <p:cNvPicPr>
            <a:picLocks noChangeAspect="1"/>
          </p:cNvPicPr>
          <p:nvPr userDrawn="1"/>
        </p:nvPicPr>
        <p:blipFill>
          <a:blip r:embed="rId2"/>
          <a:stretch>
            <a:fillRect/>
          </a:stretch>
        </p:blipFill>
        <p:spPr>
          <a:xfrm>
            <a:off x="0" y="1537121"/>
            <a:ext cx="687600" cy="687600"/>
          </a:xfrm>
          <a:prstGeom prst="rect">
            <a:avLst/>
          </a:prstGeom>
        </p:spPr>
      </p:pic>
      <p:pic>
        <p:nvPicPr>
          <p:cNvPr id="25" name="Region">
            <a:extLst>
              <a:ext uri="{FF2B5EF4-FFF2-40B4-BE49-F238E27FC236}">
                <a16:creationId xmlns:a16="http://schemas.microsoft.com/office/drawing/2014/main" id="{076ADDA9-42CA-4225-9AB9-CFF9DEE76DD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1582528"/>
            <a:ext cx="116417" cy="594784"/>
          </a:xfrm>
          <a:prstGeom prst="rect">
            <a:avLst/>
          </a:prstGeom>
        </p:spPr>
      </p:pic>
      <p:sp>
        <p:nvSpPr>
          <p:cNvPr id="15" name="Titel 1">
            <a:extLst>
              <a:ext uri="{FF2B5EF4-FFF2-40B4-BE49-F238E27FC236}">
                <a16:creationId xmlns:a16="http://schemas.microsoft.com/office/drawing/2014/main" id="{14304344-9793-4DEA-B133-F56F51968F6B}"/>
              </a:ext>
            </a:extLst>
          </p:cNvPr>
          <p:cNvSpPr>
            <a:spLocks noGrp="1"/>
          </p:cNvSpPr>
          <p:nvPr>
            <p:ph type="title" hasCustomPrompt="1"/>
          </p:nvPr>
        </p:nvSpPr>
        <p:spPr>
          <a:xfrm>
            <a:off x="1368001" y="2312323"/>
            <a:ext cx="3575872" cy="1899981"/>
          </a:xfrm>
          <a:noFill/>
        </p:spPr>
        <p:txBody>
          <a:bodyPr anchor="b" anchorCtr="0"/>
          <a:lstStyle>
            <a:lvl1pPr>
              <a:defRPr sz="3800">
                <a:solidFill>
                  <a:schemeClr val="accent5"/>
                </a:solidFill>
              </a:defRPr>
            </a:lvl1pPr>
          </a:lstStyle>
          <a:p>
            <a:r>
              <a:rPr lang="da-DK" dirty="0"/>
              <a:t>Overskrift 38pt</a:t>
            </a:r>
          </a:p>
        </p:txBody>
      </p:sp>
      <p:sp>
        <p:nvSpPr>
          <p:cNvPr id="16" name="Undertitel 2">
            <a:extLst>
              <a:ext uri="{FF2B5EF4-FFF2-40B4-BE49-F238E27FC236}">
                <a16:creationId xmlns:a16="http://schemas.microsoft.com/office/drawing/2014/main" id="{86CCC327-5825-4680-96AA-12F5650ECACE}"/>
              </a:ext>
            </a:extLst>
          </p:cNvPr>
          <p:cNvSpPr>
            <a:spLocks noGrp="1"/>
          </p:cNvSpPr>
          <p:nvPr>
            <p:ph type="subTitle" idx="1" hasCustomPrompt="1"/>
          </p:nvPr>
        </p:nvSpPr>
        <p:spPr>
          <a:xfrm>
            <a:off x="1368001" y="4356320"/>
            <a:ext cx="3575872" cy="864095"/>
          </a:xfrm>
          <a:noFill/>
        </p:spPr>
        <p:txBody>
          <a:bodyPr/>
          <a:lstStyle>
            <a:lvl1pPr marL="0" indent="0" algn="l">
              <a:lnSpc>
                <a:spcPct val="89000"/>
              </a:lnSpc>
              <a:buNone/>
              <a:defRPr sz="200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20pt</a:t>
            </a:r>
          </a:p>
        </p:txBody>
      </p:sp>
      <p:sp>
        <p:nvSpPr>
          <p:cNvPr id="23" name="text" descr="{&quot;templafy&quot;:{&quot;id&quot;:&quot;ad2124fc-807a-4543-a69f-3ca66fd33d39&quot;}}" title="UserProfile.Office.Virksomhed_{{DocumentLanguage}}">
            <a:extLst>
              <a:ext uri="{FF2B5EF4-FFF2-40B4-BE49-F238E27FC236}">
                <a16:creationId xmlns:a16="http://schemas.microsoft.com/office/drawing/2014/main" id="{CDD958B3-2D1F-48AB-BA26-30EA5861E35A}"/>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6" name="text" descr="{&quot;templafy&quot;:{&quot;id&quot;:&quot;84800163-238d-4fd2-bdfc-d30371ce9461&quot;}}" title="UserProfile.Centers.Center_{{DocumentLanguage}}">
            <a:extLst>
              <a:ext uri="{FF2B5EF4-FFF2-40B4-BE49-F238E27FC236}">
                <a16:creationId xmlns:a16="http://schemas.microsoft.com/office/drawing/2014/main" id="{983D5A68-2D6E-4536-A2E8-B9329A752AA4}"/>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393918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dhold med en tekstspalte ">
    <p:bg>
      <p:bgPr>
        <a:solidFill>
          <a:schemeClr val="bg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F48E70AE-0CC4-48E9-ABEF-AC011D784334}"/>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18" name="image" descr="{&quot;templafy&quot;:{&quot;id&quot;:&quot;bc2dfb96-3db7-436f-bc86-4c7339c9e46a&quot;}}">
            <a:extLst>
              <a:ext uri="{FF2B5EF4-FFF2-40B4-BE49-F238E27FC236}">
                <a16:creationId xmlns:a16="http://schemas.microsoft.com/office/drawing/2014/main" id="{950711D7-EDA1-4C70-9BBD-5FD571D2BC0D}"/>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19" name="Region">
            <a:extLst>
              <a:ext uri="{FF2B5EF4-FFF2-40B4-BE49-F238E27FC236}">
                <a16:creationId xmlns:a16="http://schemas.microsoft.com/office/drawing/2014/main" id="{9ABFC3FA-14FD-4E69-9DE9-7EDD7CD3430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4" name="Titel 1">
            <a:extLst>
              <a:ext uri="{FF2B5EF4-FFF2-40B4-BE49-F238E27FC236}">
                <a16:creationId xmlns:a16="http://schemas.microsoft.com/office/drawing/2014/main" id="{943357DB-9563-4A3C-B7BD-E74353CADCB6}"/>
              </a:ext>
            </a:extLst>
          </p:cNvPr>
          <p:cNvSpPr>
            <a:spLocks noGrp="1"/>
          </p:cNvSpPr>
          <p:nvPr>
            <p:ph type="title" hasCustomPrompt="1"/>
          </p:nvPr>
        </p:nvSpPr>
        <p:spPr>
          <a:xfrm>
            <a:off x="1368000" y="859319"/>
            <a:ext cx="9778216" cy="826909"/>
          </a:xfrm>
          <a:noFill/>
        </p:spPr>
        <p:txBody>
          <a:bodyPr/>
          <a:lstStyle>
            <a:lvl1pPr>
              <a:defRPr>
                <a:solidFill>
                  <a:schemeClr val="accent5"/>
                </a:solidFill>
              </a:defRPr>
            </a:lvl1pPr>
          </a:lstStyle>
          <a:p>
            <a:r>
              <a:rPr lang="da-DK" dirty="0"/>
              <a:t>Overskrift 28pt</a:t>
            </a:r>
          </a:p>
        </p:txBody>
      </p:sp>
      <p:sp>
        <p:nvSpPr>
          <p:cNvPr id="21" name="Pladsholder til indhold 2">
            <a:extLst>
              <a:ext uri="{FF2B5EF4-FFF2-40B4-BE49-F238E27FC236}">
                <a16:creationId xmlns:a16="http://schemas.microsoft.com/office/drawing/2014/main" id="{34FC39F0-9E6B-482C-85CF-05703B320601}"/>
              </a:ext>
            </a:extLst>
          </p:cNvPr>
          <p:cNvSpPr>
            <a:spLocks noGrp="1"/>
          </p:cNvSpPr>
          <p:nvPr>
            <p:ph sz="quarter" idx="14" hasCustomPrompt="1"/>
          </p:nvPr>
        </p:nvSpPr>
        <p:spPr>
          <a:xfrm>
            <a:off x="1366836" y="1993525"/>
            <a:ext cx="9778216" cy="4173276"/>
          </a:xfrm>
          <a:no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EE70FEB7-44D7-4C42-90E8-A1AE08C5B767}"/>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4" name="text" descr="{&quot;templafy&quot;:{&quot;id&quot;:&quot;84800163-238d-4fd2-bdfc-d30371ce9461&quot;}}" title="UserProfile.Centers.Center_{{DocumentLanguage}}">
            <a:extLst>
              <a:ext uri="{FF2B5EF4-FFF2-40B4-BE49-F238E27FC236}">
                <a16:creationId xmlns:a16="http://schemas.microsoft.com/office/drawing/2014/main" id="{12017D7F-9741-4B1C-8B8B-F4ED6F2EFC21}"/>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381811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Indhold med en tekstspalte ">
    <p:bg>
      <p:bgPr>
        <a:solidFill>
          <a:schemeClr val="bg2"/>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F48E70AE-0CC4-48E9-ABEF-AC011D784334}"/>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18" name="image" descr="{&quot;templafy&quot;:{&quot;id&quot;:&quot;bc2dfb96-3db7-436f-bc86-4c7339c9e46a&quot;}}">
            <a:extLst>
              <a:ext uri="{FF2B5EF4-FFF2-40B4-BE49-F238E27FC236}">
                <a16:creationId xmlns:a16="http://schemas.microsoft.com/office/drawing/2014/main" id="{950711D7-EDA1-4C70-9BBD-5FD571D2BC0D}"/>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19" name="Region">
            <a:extLst>
              <a:ext uri="{FF2B5EF4-FFF2-40B4-BE49-F238E27FC236}">
                <a16:creationId xmlns:a16="http://schemas.microsoft.com/office/drawing/2014/main" id="{9ABFC3FA-14FD-4E69-9DE9-7EDD7CD3430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4" name="Titel 1">
            <a:extLst>
              <a:ext uri="{FF2B5EF4-FFF2-40B4-BE49-F238E27FC236}">
                <a16:creationId xmlns:a16="http://schemas.microsoft.com/office/drawing/2014/main" id="{943357DB-9563-4A3C-B7BD-E74353CADCB6}"/>
              </a:ext>
            </a:extLst>
          </p:cNvPr>
          <p:cNvSpPr>
            <a:spLocks noGrp="1"/>
          </p:cNvSpPr>
          <p:nvPr>
            <p:ph type="title" hasCustomPrompt="1"/>
          </p:nvPr>
        </p:nvSpPr>
        <p:spPr>
          <a:xfrm>
            <a:off x="1368000" y="859319"/>
            <a:ext cx="9778216" cy="826909"/>
          </a:xfrm>
          <a:noFill/>
        </p:spPr>
        <p:txBody>
          <a:bodyPr/>
          <a:lstStyle>
            <a:lvl1pPr>
              <a:defRPr>
                <a:solidFill>
                  <a:schemeClr val="accent5"/>
                </a:solidFill>
              </a:defRPr>
            </a:lvl1pPr>
          </a:lstStyle>
          <a:p>
            <a:r>
              <a:rPr lang="da-DK" dirty="0"/>
              <a:t>Overskrift 28pt</a:t>
            </a:r>
          </a:p>
        </p:txBody>
      </p:sp>
      <p:sp>
        <p:nvSpPr>
          <p:cNvPr id="21" name="Pladsholder til indhold 2">
            <a:extLst>
              <a:ext uri="{FF2B5EF4-FFF2-40B4-BE49-F238E27FC236}">
                <a16:creationId xmlns:a16="http://schemas.microsoft.com/office/drawing/2014/main" id="{34FC39F0-9E6B-482C-85CF-05703B320601}"/>
              </a:ext>
            </a:extLst>
          </p:cNvPr>
          <p:cNvSpPr>
            <a:spLocks noGrp="1"/>
          </p:cNvSpPr>
          <p:nvPr>
            <p:ph sz="quarter" idx="14" hasCustomPrompt="1"/>
          </p:nvPr>
        </p:nvSpPr>
        <p:spPr>
          <a:xfrm>
            <a:off x="1366836" y="1993525"/>
            <a:ext cx="9778216" cy="4173276"/>
          </a:xfrm>
          <a:no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EE70FEB7-44D7-4C42-90E8-A1AE08C5B767}"/>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4" name="text" descr="{&quot;templafy&quot;:{&quot;id&quot;:&quot;84800163-238d-4fd2-bdfc-d30371ce9461&quot;}}" title="UserProfile.Centers.Center_{{DocumentLanguage}}">
            <a:extLst>
              <a:ext uri="{FF2B5EF4-FFF2-40B4-BE49-F238E27FC236}">
                <a16:creationId xmlns:a16="http://schemas.microsoft.com/office/drawing/2014/main" id="{12017D7F-9741-4B1C-8B8B-F4ED6F2EFC21}"/>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51075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dhold med en tekstspalte ">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6" name="Pladsholder til diasnummer 5"/>
          <p:cNvSpPr>
            <a:spLocks noGrp="1"/>
          </p:cNvSpPr>
          <p:nvPr>
            <p:ph type="sldNum" sz="quarter" idx="12"/>
          </p:nvPr>
        </p:nvSpPr>
        <p:spPr/>
        <p:txBody>
          <a:bodyPr/>
          <a:lstStyle>
            <a:lvl1pPr>
              <a:defRPr>
                <a:solidFill>
                  <a:schemeClr val="accent5"/>
                </a:solidFill>
              </a:defRPr>
            </a:lvl1pPr>
          </a:lstStyle>
          <a:p>
            <a:fld id="{667EC89C-17A0-4E64-A6D2-B825673CEEDF}" type="slidenum">
              <a:rPr lang="da-DK" smtClean="0"/>
              <a:pPr/>
              <a:t>‹nr.›</a:t>
            </a:fld>
            <a:endParaRPr lang="da-DK" dirty="0"/>
          </a:p>
        </p:txBody>
      </p:sp>
      <p:sp>
        <p:nvSpPr>
          <p:cNvPr id="7" name="text" descr="{&quot;templafy&quot;:{&quot;id&quot;:&quot;c6704706-120e-408f-a76d-bda3c0138534&quot;}}" hidden="1" title="UserProfile.CenterFreeText">
            <a:extLst>
              <a:ext uri="{FF2B5EF4-FFF2-40B4-BE49-F238E27FC236}">
                <a16:creationId xmlns:a16="http://schemas.microsoft.com/office/drawing/2014/main" id="{E53FC353-2F0F-4922-821A-1A51D53892CD}"/>
              </a:ext>
            </a:extLst>
          </p:cNvPr>
          <p:cNvSpPr txBox="1">
            <a:spLocks/>
          </p:cNvSpPr>
          <p:nvPr userDrawn="1"/>
        </p:nvSpPr>
        <p:spPr>
          <a:xfrm>
            <a:off x="1366838" y="404686"/>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t>Direktionssekretariatet</a:t>
            </a:r>
          </a:p>
        </p:txBody>
      </p:sp>
      <p:sp>
        <p:nvSpPr>
          <p:cNvPr id="23" name="text" descr="{&quot;templafy&quot;:{&quot;id&quot;:&quot;cefba246-46bd-4dbc-b60a-1ae1a9e18c18&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Rektangel 16">
            <a:extLst>
              <a:ext uri="{FF2B5EF4-FFF2-40B4-BE49-F238E27FC236}">
                <a16:creationId xmlns:a16="http://schemas.microsoft.com/office/drawing/2014/main" id="{F48E70AE-0CC4-48E9-ABEF-AC011D784334}"/>
              </a:ext>
            </a:extLst>
          </p:cNvPr>
          <p:cNvSpPr/>
          <p:nvPr userDrawn="1"/>
        </p:nvSpPr>
        <p:spPr>
          <a:xfrm>
            <a:off x="-1" y="0"/>
            <a:ext cx="226914" cy="68552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18" name="image" descr="{&quot;templafy&quot;:{&quot;id&quot;:&quot;bc2dfb96-3db7-436f-bc86-4c7339c9e46a&quot;}}">
            <a:extLst>
              <a:ext uri="{FF2B5EF4-FFF2-40B4-BE49-F238E27FC236}">
                <a16:creationId xmlns:a16="http://schemas.microsoft.com/office/drawing/2014/main" id="{950711D7-EDA1-4C70-9BBD-5FD571D2BC0D}"/>
              </a:ext>
            </a:extLst>
          </p:cNvPr>
          <p:cNvPicPr>
            <a:picLocks noChangeAspect="1"/>
          </p:cNvPicPr>
          <p:nvPr userDrawn="1"/>
        </p:nvPicPr>
        <p:blipFill>
          <a:blip r:embed="rId2"/>
          <a:stretch>
            <a:fillRect/>
          </a:stretch>
        </p:blipFill>
        <p:spPr>
          <a:xfrm>
            <a:off x="0" y="5765736"/>
            <a:ext cx="687600" cy="687600"/>
          </a:xfrm>
          <a:prstGeom prst="rect">
            <a:avLst/>
          </a:prstGeom>
        </p:spPr>
      </p:pic>
      <p:pic>
        <p:nvPicPr>
          <p:cNvPr id="19" name="Region">
            <a:extLst>
              <a:ext uri="{FF2B5EF4-FFF2-40B4-BE49-F238E27FC236}">
                <a16:creationId xmlns:a16="http://schemas.microsoft.com/office/drawing/2014/main" id="{9ABFC3FA-14FD-4E69-9DE9-7EDD7CD3430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2" y="5811143"/>
            <a:ext cx="116417" cy="594784"/>
          </a:xfrm>
          <a:prstGeom prst="rect">
            <a:avLst/>
          </a:prstGeom>
        </p:spPr>
      </p:pic>
      <p:sp>
        <p:nvSpPr>
          <p:cNvPr id="14" name="Titel 1">
            <a:extLst>
              <a:ext uri="{FF2B5EF4-FFF2-40B4-BE49-F238E27FC236}">
                <a16:creationId xmlns:a16="http://schemas.microsoft.com/office/drawing/2014/main" id="{943357DB-9563-4A3C-B7BD-E74353CADCB6}"/>
              </a:ext>
            </a:extLst>
          </p:cNvPr>
          <p:cNvSpPr>
            <a:spLocks noGrp="1"/>
          </p:cNvSpPr>
          <p:nvPr>
            <p:ph type="title" hasCustomPrompt="1"/>
          </p:nvPr>
        </p:nvSpPr>
        <p:spPr>
          <a:xfrm>
            <a:off x="1368000" y="859319"/>
            <a:ext cx="9778216" cy="826909"/>
          </a:xfrm>
          <a:noFill/>
        </p:spPr>
        <p:txBody>
          <a:bodyPr/>
          <a:lstStyle>
            <a:lvl1pPr>
              <a:defRPr>
                <a:solidFill>
                  <a:schemeClr val="accent5"/>
                </a:solidFill>
              </a:defRPr>
            </a:lvl1pPr>
          </a:lstStyle>
          <a:p>
            <a:r>
              <a:rPr lang="da-DK" dirty="0"/>
              <a:t>Overskrift 28pt</a:t>
            </a:r>
          </a:p>
        </p:txBody>
      </p:sp>
      <p:sp>
        <p:nvSpPr>
          <p:cNvPr id="21" name="Pladsholder til indhold 2">
            <a:extLst>
              <a:ext uri="{FF2B5EF4-FFF2-40B4-BE49-F238E27FC236}">
                <a16:creationId xmlns:a16="http://schemas.microsoft.com/office/drawing/2014/main" id="{34FC39F0-9E6B-482C-85CF-05703B320601}"/>
              </a:ext>
            </a:extLst>
          </p:cNvPr>
          <p:cNvSpPr>
            <a:spLocks noGrp="1"/>
          </p:cNvSpPr>
          <p:nvPr>
            <p:ph sz="quarter" idx="14" hasCustomPrompt="1"/>
          </p:nvPr>
        </p:nvSpPr>
        <p:spPr>
          <a:xfrm>
            <a:off x="1366836" y="1993525"/>
            <a:ext cx="9778216" cy="4173276"/>
          </a:xfrm>
          <a:noFill/>
        </p:spPr>
        <p:txBody>
          <a:bodyPr wrap="square"/>
          <a:lstStyle>
            <a:lvl1pPr marL="0" indent="0">
              <a:buNone/>
              <a:defRPr sz="1800">
                <a:solidFill>
                  <a:schemeClr val="accent5"/>
                </a:solidFill>
              </a:defRPr>
            </a:lvl1pPr>
            <a:lvl2pPr marL="360000" indent="0">
              <a:buNone/>
              <a:defRPr sz="1800"/>
            </a:lvl2pPr>
            <a:lvl3pPr marL="702000" indent="0">
              <a:buNone/>
              <a:defRPr sz="1800"/>
            </a:lvl3pPr>
            <a:lvl4pPr marL="1080000" indent="0">
              <a:buNone/>
              <a:defRPr sz="1800"/>
            </a:lvl4pPr>
            <a:lvl5pPr marL="1440000" indent="0">
              <a:buNone/>
              <a:defRPr sz="1800"/>
            </a:lvl5pPr>
            <a:lvl6pPr marL="1818000" indent="0">
              <a:buNone/>
              <a:defRPr sz="1800"/>
            </a:lvl6pPr>
            <a:lvl7pPr marL="2358000" indent="-180000">
              <a:defRPr/>
            </a:lvl7pPr>
            <a:lvl8pPr marL="2718000" indent="-180000">
              <a:defRPr/>
            </a:lvl8pPr>
            <a:lvl9pPr marL="2718000" indent="-180000">
              <a:defRPr sz="1000"/>
            </a:lvl9pPr>
          </a:lstStyle>
          <a:p>
            <a:pPr lvl="0"/>
            <a:r>
              <a:rPr lang="da-DK" dirty="0"/>
              <a:t>Brødtekst</a:t>
            </a:r>
          </a:p>
        </p:txBody>
      </p:sp>
      <p:sp>
        <p:nvSpPr>
          <p:cNvPr id="22" name="text" descr="{&quot;templafy&quot;:{&quot;id&quot;:&quot;ad2124fc-807a-4543-a69f-3ca66fd33d39&quot;}}" title="UserProfile.Office.Virksomhed_{{DocumentLanguage}}">
            <a:extLst>
              <a:ext uri="{FF2B5EF4-FFF2-40B4-BE49-F238E27FC236}">
                <a16:creationId xmlns:a16="http://schemas.microsoft.com/office/drawing/2014/main" id="{EE70FEB7-44D7-4C42-90E8-A1AE08C5B767}"/>
              </a:ext>
            </a:extLst>
          </p:cNvPr>
          <p:cNvSpPr txBox="1"/>
          <p:nvPr userDrawn="1"/>
        </p:nvSpPr>
        <p:spPr>
          <a:xfrm>
            <a:off x="1366838" y="207098"/>
            <a:ext cx="6120000" cy="215444"/>
          </a:xfrm>
          <a:prstGeom prst="rect">
            <a:avLst/>
          </a:prstGeom>
          <a:noFill/>
        </p:spPr>
        <p:txBody>
          <a:bodyPr wrap="square" lIns="0" tIns="0" rIns="0" bIns="0" rtlCol="0">
            <a:noAutofit/>
          </a:bodyPr>
          <a:lstStyle/>
          <a:p>
            <a:r>
              <a:rPr lang="da-DK" sz="1400" b="1" noProof="0" dirty="0">
                <a:solidFill>
                  <a:schemeClr val="accent5"/>
                </a:solidFill>
              </a:rPr>
              <a:t>Region Hovedstaden</a:t>
            </a:r>
          </a:p>
        </p:txBody>
      </p:sp>
      <p:sp>
        <p:nvSpPr>
          <p:cNvPr id="24" name="text" descr="{&quot;templafy&quot;:{&quot;id&quot;:&quot;84800163-238d-4fd2-bdfc-d30371ce9461&quot;}}" title="UserProfile.Centers.Center_{{DocumentLanguage}}">
            <a:extLst>
              <a:ext uri="{FF2B5EF4-FFF2-40B4-BE49-F238E27FC236}">
                <a16:creationId xmlns:a16="http://schemas.microsoft.com/office/drawing/2014/main" id="{12017D7F-9741-4B1C-8B8B-F4ED6F2EFC21}"/>
              </a:ext>
            </a:extLst>
          </p:cNvPr>
          <p:cNvSpPr txBox="1">
            <a:spLocks/>
          </p:cNvSpPr>
          <p:nvPr userDrawn="1"/>
        </p:nvSpPr>
        <p:spPr>
          <a:xfrm>
            <a:off x="1366838" y="404664"/>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r>
              <a:rPr lang="en-GB" sz="1400" dirty="0">
                <a:solidFill>
                  <a:schemeClr val="accent4"/>
                </a:solidFill>
              </a:rPr>
              <a:t>Reformsekretariat</a:t>
            </a:r>
          </a:p>
        </p:txBody>
      </p:sp>
    </p:spTree>
    <p:extLst>
      <p:ext uri="{BB962C8B-B14F-4D97-AF65-F5344CB8AC3E}">
        <p14:creationId xmlns:p14="http://schemas.microsoft.com/office/powerpoint/2010/main" val="3202059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864F8BA3-1B00-3F1B-E63C-148375B2C1C2}"/>
              </a:ext>
            </a:extLst>
          </p:cNvPr>
          <p:cNvGraphicFramePr>
            <a:graphicFrameLocks noChangeAspect="1"/>
          </p:cNvGraphicFramePr>
          <p:nvPr userDrawn="1">
            <p:custDataLst>
              <p:tags r:id="rId25"/>
            </p:custDataLst>
            <p:extLst>
              <p:ext uri="{D42A27DB-BD31-4B8C-83A1-F6EECF244321}">
                <p14:modId xmlns:p14="http://schemas.microsoft.com/office/powerpoint/2010/main" val="26314033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6" imgW="592" imgH="595" progId="TCLayout.ActiveDocument.1">
                  <p:embed/>
                </p:oleObj>
              </mc:Choice>
              <mc:Fallback>
                <p:oleObj name="think-cell Slide" r:id="rId26" imgW="592" imgH="595" progId="TCLayout.ActiveDocument.1">
                  <p:embed/>
                  <p:pic>
                    <p:nvPicPr>
                      <p:cNvPr id="10" name="think-cell data - do not delete" hidden="1">
                        <a:extLst>
                          <a:ext uri="{FF2B5EF4-FFF2-40B4-BE49-F238E27FC236}">
                            <a16:creationId xmlns:a16="http://schemas.microsoft.com/office/drawing/2014/main" id="{864F8BA3-1B00-3F1B-E63C-148375B2C1C2}"/>
                          </a:ext>
                        </a:extLst>
                      </p:cNvPr>
                      <p:cNvPicPr/>
                      <p:nvPr/>
                    </p:nvPicPr>
                    <p:blipFill>
                      <a:blip r:embed="rId27"/>
                      <a:stretch>
                        <a:fillRect/>
                      </a:stretch>
                    </p:blipFill>
                    <p:spPr>
                      <a:xfrm>
                        <a:off x="1588" y="1588"/>
                        <a:ext cx="1588" cy="1588"/>
                      </a:xfrm>
                      <a:prstGeom prst="rect">
                        <a:avLst/>
                      </a:prstGeom>
                    </p:spPr>
                  </p:pic>
                </p:oleObj>
              </mc:Fallback>
            </mc:AlternateContent>
          </a:graphicData>
        </a:graphic>
      </p:graphicFrame>
      <p:sp>
        <p:nvSpPr>
          <p:cNvPr id="2" name="Pladsholder til titel 1"/>
          <p:cNvSpPr>
            <a:spLocks noGrp="1"/>
          </p:cNvSpPr>
          <p:nvPr>
            <p:ph type="title"/>
          </p:nvPr>
        </p:nvSpPr>
        <p:spPr>
          <a:xfrm>
            <a:off x="1366837" y="872078"/>
            <a:ext cx="10137776" cy="826910"/>
          </a:xfrm>
          <a:prstGeom prst="rect">
            <a:avLst/>
          </a:prstGeom>
        </p:spPr>
        <p:txBody>
          <a:bodyPr vert="horz" lIns="0" tIns="0" rIns="0" bIns="0" rtlCol="0" anchor="b" anchorCtr="0">
            <a:noAutofit/>
          </a:bodyPr>
          <a:lstStyle/>
          <a:p>
            <a:r>
              <a:rPr lang="da-DK" dirty="0"/>
              <a:t>Overskrift 28pt</a:t>
            </a:r>
          </a:p>
        </p:txBody>
      </p:sp>
      <p:sp>
        <p:nvSpPr>
          <p:cNvPr id="3" name="Pladsholder til tekst 2"/>
          <p:cNvSpPr>
            <a:spLocks noGrp="1"/>
          </p:cNvSpPr>
          <p:nvPr>
            <p:ph type="body" idx="1"/>
          </p:nvPr>
        </p:nvSpPr>
        <p:spPr>
          <a:xfrm>
            <a:off x="1366837" y="1993525"/>
            <a:ext cx="10137776" cy="3491288"/>
          </a:xfrm>
          <a:prstGeom prst="rect">
            <a:avLst/>
          </a:prstGeom>
        </p:spPr>
        <p:txBody>
          <a:bodyPr vert="horz" lIns="0" tIns="0" rIns="0" bIns="0" rtlCol="0">
            <a:noAutofit/>
          </a:bodyPr>
          <a:lstStyle/>
          <a:p>
            <a:pPr lvl="0"/>
            <a:r>
              <a:rPr lang="da-DK" dirty="0"/>
              <a:t>Brødtekst</a:t>
            </a:r>
          </a:p>
          <a:p>
            <a:pPr lvl="1"/>
            <a:r>
              <a:rPr lang="da-DK" dirty="0"/>
              <a:t>Andet niveau</a:t>
            </a:r>
          </a:p>
          <a:p>
            <a:pPr lvl="2"/>
            <a:r>
              <a:rPr lang="da-DK" dirty="0"/>
              <a:t>Tredje niveau</a:t>
            </a:r>
          </a:p>
          <a:p>
            <a:pPr lvl="3"/>
            <a:r>
              <a:rPr lang="da-DK" dirty="0"/>
              <a:t>Fjerde niveau</a:t>
            </a:r>
          </a:p>
          <a:p>
            <a:pPr lvl="4"/>
            <a:r>
              <a:rPr lang="da-DK" dirty="0"/>
              <a:t>Femte niveau</a:t>
            </a:r>
          </a:p>
          <a:p>
            <a:pPr lvl="5"/>
            <a:r>
              <a:rPr lang="da-DK" dirty="0"/>
              <a:t>6 niveau</a:t>
            </a:r>
          </a:p>
          <a:p>
            <a:pPr lvl="6"/>
            <a:r>
              <a:rPr lang="da-DK" dirty="0"/>
              <a:t>7 niveau</a:t>
            </a:r>
          </a:p>
          <a:p>
            <a:pPr lvl="7"/>
            <a:r>
              <a:rPr lang="da-DK" dirty="0"/>
              <a:t>8 niveau</a:t>
            </a:r>
          </a:p>
          <a:p>
            <a:pPr lvl="7"/>
            <a:r>
              <a:rPr lang="da-DK" dirty="0"/>
              <a:t>	9 niveau</a:t>
            </a:r>
          </a:p>
        </p:txBody>
      </p:sp>
      <p:sp>
        <p:nvSpPr>
          <p:cNvPr id="6" name="Pladsholder til diasnummer 5"/>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accent5"/>
                </a:solidFill>
                <a:latin typeface="+mn-lt"/>
                <a:ea typeface="+mn-ea"/>
                <a:cs typeface="+mn-cs"/>
              </a:defRPr>
            </a:lvl1pPr>
          </a:lstStyle>
          <a:p>
            <a:fld id="{0DAB5548-7253-48D6-B95B-F3D312A72220}" type="slidenum">
              <a:rPr lang="da-DK" smtClean="0"/>
              <a:pPr/>
              <a:t>‹nr.›</a:t>
            </a:fld>
            <a:endParaRPr lang="da-DK" dirty="0"/>
          </a:p>
        </p:txBody>
      </p:sp>
      <p:sp>
        <p:nvSpPr>
          <p:cNvPr id="5" name="Footer" hidden="1"/>
          <p:cNvSpPr>
            <a:spLocks noGrp="1"/>
          </p:cNvSpPr>
          <p:nvPr>
            <p:ph type="ftr" sz="quarter" idx="3"/>
          </p:nvPr>
        </p:nvSpPr>
        <p:spPr>
          <a:xfrm>
            <a:off x="0" y="6847200"/>
            <a:ext cx="0" cy="0"/>
          </a:xfrm>
          <a:prstGeom prst="rect">
            <a:avLst/>
          </a:prstGeom>
        </p:spPr>
        <p:txBody>
          <a:bodyPr vert="horz" lIns="0" tIns="0" rIns="0" bIns="0" rtlCol="0" anchor="t" anchorCtr="0">
            <a:noAutofit/>
          </a:bodyPr>
          <a:lstStyle>
            <a:lvl1pPr algn="l">
              <a:defRPr lang="da-DK" sz="100" kern="1200" dirty="0">
                <a:noFill/>
                <a:latin typeface="+mn-lt"/>
                <a:ea typeface="+mn-ea"/>
                <a:cs typeface="+mn-cs"/>
              </a:defRPr>
            </a:lvl1pPr>
          </a:lstStyle>
          <a:p>
            <a:endParaRPr lang="en-GB"/>
          </a:p>
        </p:txBody>
      </p:sp>
      <p:sp>
        <p:nvSpPr>
          <p:cNvPr id="4" name="Dato" hidden="1"/>
          <p:cNvSpPr>
            <a:spLocks noGrp="1"/>
          </p:cNvSpPr>
          <p:nvPr>
            <p:ph type="dt" sz="half" idx="2"/>
          </p:nvPr>
        </p:nvSpPr>
        <p:spPr>
          <a:xfrm>
            <a:off x="0" y="6847200"/>
            <a:ext cx="0" cy="0"/>
          </a:xfrm>
          <a:prstGeom prst="rect">
            <a:avLst/>
          </a:prstGeom>
        </p:spPr>
        <p:txBody>
          <a:bodyPr vert="horz" lIns="0" tIns="0" rIns="0" bIns="0" rtlCol="0" anchor="t" anchorCtr="0">
            <a:noAutofit/>
          </a:bodyPr>
          <a:lstStyle>
            <a:lvl1pPr algn="r">
              <a:defRPr sz="100">
                <a:noFill/>
              </a:defRPr>
            </a:lvl1pPr>
          </a:lstStyle>
          <a:p>
            <a:endParaRPr lang="da-DK" dirty="0"/>
          </a:p>
        </p:txBody>
      </p:sp>
    </p:spTree>
    <p:extLst>
      <p:ext uri="{BB962C8B-B14F-4D97-AF65-F5344CB8AC3E}">
        <p14:creationId xmlns:p14="http://schemas.microsoft.com/office/powerpoint/2010/main" val="3982506368"/>
      </p:ext>
    </p:extLst>
  </p:cSld>
  <p:clrMap bg1="lt1" tx1="dk1" bg2="lt2" tx2="dk2" accent1="accent1" accent2="accent2" accent3="accent3" accent4="accent4" accent5="accent5" accent6="accent6" hlink="hlink" folHlink="folHlink"/>
  <p:sldLayoutIdLst>
    <p:sldLayoutId id="2147483665" r:id="rId1"/>
    <p:sldLayoutId id="2147483663" r:id="rId2"/>
    <p:sldLayoutId id="2147483664" r:id="rId3"/>
    <p:sldLayoutId id="2147483661" r:id="rId4"/>
    <p:sldLayoutId id="2147483651" r:id="rId5"/>
    <p:sldLayoutId id="2147483660" r:id="rId6"/>
    <p:sldLayoutId id="2147483655" r:id="rId7"/>
    <p:sldLayoutId id="2147483691" r:id="rId8"/>
    <p:sldLayoutId id="2147483687" r:id="rId9"/>
    <p:sldLayoutId id="2147483688" r:id="rId10"/>
    <p:sldLayoutId id="2147483689" r:id="rId11"/>
    <p:sldLayoutId id="2147483690" r:id="rId12"/>
    <p:sldLayoutId id="2147483668" r:id="rId13"/>
    <p:sldLayoutId id="2147483684" r:id="rId14"/>
    <p:sldLayoutId id="2147483685" r:id="rId15"/>
    <p:sldLayoutId id="2147483686" r:id="rId16"/>
    <p:sldLayoutId id="2147483659" r:id="rId17"/>
    <p:sldLayoutId id="2147483656" r:id="rId18"/>
    <p:sldLayoutId id="2147483662" r:id="rId19"/>
    <p:sldLayoutId id="2147483667" r:id="rId20"/>
    <p:sldLayoutId id="2147483692" r:id="rId21"/>
    <p:sldLayoutId id="2147483693" r:id="rId22"/>
    <p:sldLayoutId id="2147483694" r:id="rId23"/>
  </p:sldLayoutIdLst>
  <p:hf hdr="0"/>
  <p:txStyles>
    <p:titleStyle>
      <a:lvl1pPr algn="l" defTabSz="914400" rtl="0" eaLnBrk="1" latinLnBrk="0" hangingPunct="1">
        <a:lnSpc>
          <a:spcPct val="85000"/>
        </a:lnSpc>
        <a:spcBef>
          <a:spcPct val="0"/>
        </a:spcBef>
        <a:buNone/>
        <a:defRPr sz="2800" b="1" kern="1200">
          <a:solidFill>
            <a:schemeClr val="accent5"/>
          </a:solidFill>
          <a:latin typeface="+mj-lt"/>
          <a:ea typeface="+mj-ea"/>
          <a:cs typeface="+mj-cs"/>
        </a:defRPr>
      </a:lvl1pPr>
    </p:titleStyle>
    <p:body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sz="2000" kern="1200" baseline="0">
          <a:solidFill>
            <a:schemeClr val="accent5"/>
          </a:solidFill>
          <a:latin typeface="+mn-lt"/>
          <a:ea typeface="+mn-ea"/>
          <a:cs typeface="+mn-cs"/>
        </a:defRPr>
      </a:lvl1pPr>
      <a:lvl2pPr marL="360000" indent="0" algn="l" defTabSz="914400" rtl="0" eaLnBrk="1" latinLnBrk="0" hangingPunct="1">
        <a:spcBef>
          <a:spcPts val="0"/>
        </a:spcBef>
        <a:spcAft>
          <a:spcPts val="1200"/>
        </a:spcAft>
        <a:buClr>
          <a:schemeClr val="accent6"/>
        </a:buClr>
        <a:buFont typeface="Arial" panose="020B0604020202020204" pitchFamily="34" charset="0"/>
        <a:buNone/>
        <a:defRPr lang="da-DK" sz="2000" kern="1200" baseline="0" dirty="0" smtClean="0">
          <a:solidFill>
            <a:schemeClr val="accent5"/>
          </a:solidFill>
          <a:latin typeface="+mn-lt"/>
          <a:ea typeface="+mn-ea"/>
          <a:cs typeface="+mn-cs"/>
        </a:defRPr>
      </a:lvl2pPr>
      <a:lvl3pPr marL="702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dirty="0" smtClean="0">
          <a:solidFill>
            <a:schemeClr val="accent5"/>
          </a:solidFill>
          <a:latin typeface="+mn-lt"/>
          <a:ea typeface="+mn-ea"/>
          <a:cs typeface="+mn-cs"/>
        </a:defRPr>
      </a:lvl3pPr>
      <a:lvl4pPr marL="1080000" indent="0" algn="l" defTabSz="914400" rtl="0" eaLnBrk="1" latinLnBrk="0" hangingPunct="1">
        <a:spcBef>
          <a:spcPts val="0"/>
        </a:spcBef>
        <a:spcAft>
          <a:spcPts val="1200"/>
        </a:spcAft>
        <a:buClr>
          <a:schemeClr val="accent6"/>
        </a:buClr>
        <a:buFont typeface="Arial" panose="020B0604020202020204" pitchFamily="34" charset="0"/>
        <a:buNone/>
        <a:defRPr lang="da-DK" sz="1600" kern="1200" dirty="0" smtClean="0">
          <a:solidFill>
            <a:schemeClr val="accent5"/>
          </a:solidFill>
          <a:latin typeface="+mn-lt"/>
          <a:ea typeface="+mn-ea"/>
          <a:cs typeface="+mn-cs"/>
        </a:defRPr>
      </a:lvl4pPr>
      <a:lvl5pPr marL="1440000" indent="0" algn="l" defTabSz="914400" rtl="0" eaLnBrk="1" latinLnBrk="0" hangingPunct="1">
        <a:spcBef>
          <a:spcPts val="0"/>
        </a:spcBef>
        <a:spcAft>
          <a:spcPts val="1200"/>
        </a:spcAft>
        <a:buClr>
          <a:schemeClr val="accent6"/>
        </a:buClr>
        <a:buFont typeface="Arial" panose="020B0604020202020204" pitchFamily="34" charset="0"/>
        <a:buNone/>
        <a:defRPr lang="da-DK" sz="1400" kern="1200" dirty="0" smtClean="0">
          <a:solidFill>
            <a:schemeClr val="accent5"/>
          </a:solidFill>
          <a:latin typeface="+mn-lt"/>
          <a:ea typeface="+mn-ea"/>
          <a:cs typeface="+mn-cs"/>
        </a:defRPr>
      </a:lvl5pPr>
      <a:lvl6pPr marL="1818000" indent="0" algn="l" defTabSz="914400" rtl="0" eaLnBrk="1" latinLnBrk="0" hangingPunct="1">
        <a:spcBef>
          <a:spcPts val="0"/>
        </a:spcBef>
        <a:spcAft>
          <a:spcPts val="1200"/>
        </a:spcAft>
        <a:buClr>
          <a:srgbClr val="7D7D7D"/>
        </a:buClr>
        <a:buFont typeface="Arial" panose="020B0604020202020204" pitchFamily="34" charset="0"/>
        <a:buNone/>
        <a:defRPr lang="da-DK" sz="1200" kern="1200" baseline="0" dirty="0">
          <a:solidFill>
            <a:schemeClr val="accent5"/>
          </a:solidFill>
          <a:latin typeface="+mn-lt"/>
          <a:ea typeface="+mn-ea"/>
          <a:cs typeface="+mn-cs"/>
        </a:defRPr>
      </a:lvl6pPr>
      <a:lvl7pPr marL="2178000" indent="0" algn="l" defTabSz="914400" rtl="0" eaLnBrk="1" latinLnBrk="0" hangingPunct="1">
        <a:spcBef>
          <a:spcPts val="0"/>
        </a:spcBef>
        <a:spcAft>
          <a:spcPts val="1200"/>
        </a:spcAft>
        <a:buClr>
          <a:srgbClr val="7D7D7D"/>
        </a:buClr>
        <a:buFont typeface="Arial" panose="020B0604020202020204" pitchFamily="34" charset="0"/>
        <a:buNone/>
        <a:defRPr lang="da-DK" sz="1100" kern="1200" baseline="0" dirty="0">
          <a:solidFill>
            <a:schemeClr val="accent5"/>
          </a:solidFill>
          <a:latin typeface="+mn-lt"/>
          <a:ea typeface="+mn-ea"/>
          <a:cs typeface="+mn-cs"/>
        </a:defRPr>
      </a:lvl7pPr>
      <a:lvl8pPr marL="2538000" indent="0" algn="l" defTabSz="914400" rtl="0" eaLnBrk="1" latinLnBrk="0" hangingPunct="1">
        <a:spcBef>
          <a:spcPts val="0"/>
        </a:spcBef>
        <a:spcAft>
          <a:spcPts val="1200"/>
        </a:spcAft>
        <a:buClr>
          <a:srgbClr val="7D7D7D"/>
        </a:buClr>
        <a:buFont typeface="Arial" panose="020B0604020202020204" pitchFamily="34" charset="0"/>
        <a:buNone/>
        <a:defRPr lang="da-DK" sz="1000" kern="1200" baseline="0" dirty="0">
          <a:solidFill>
            <a:schemeClr val="accent5"/>
          </a:solidFill>
          <a:latin typeface="+mn-lt"/>
          <a:ea typeface="+mn-ea"/>
          <a:cs typeface="+mn-cs"/>
        </a:defRPr>
      </a:lvl8pPr>
      <a:lvl9pPr marL="2898000" indent="0" algn="l" defTabSz="914400" rtl="0" eaLnBrk="1" latinLnBrk="0" hangingPunct="1">
        <a:spcBef>
          <a:spcPts val="0"/>
        </a:spcBef>
        <a:spcAft>
          <a:spcPts val="1200"/>
        </a:spcAft>
        <a:buClr>
          <a:srgbClr val="808080"/>
        </a:buClr>
        <a:buFont typeface="Arial" panose="020B0604020202020204" pitchFamily="34" charset="0"/>
        <a:buNone/>
        <a:defRPr sz="9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1071" userDrawn="1">
          <p15:clr>
            <a:srgbClr val="F26B43"/>
          </p15:clr>
        </p15:guide>
        <p15:guide id="6" orient="horz" pos="1253" userDrawn="1">
          <p15:clr>
            <a:srgbClr val="F26B43"/>
          </p15:clr>
        </p15:guide>
        <p15:guide id="7" orient="horz" pos="3455" userDrawn="1">
          <p15:clr>
            <a:srgbClr val="F26B43"/>
          </p15:clr>
        </p15:guide>
        <p15:guide id="10" pos="861" userDrawn="1">
          <p15:clr>
            <a:srgbClr val="F26B43"/>
          </p15:clr>
        </p15:guide>
        <p15:guide id="11" pos="7247" userDrawn="1">
          <p15:clr>
            <a:srgbClr val="F26B43"/>
          </p15:clr>
        </p15:guide>
        <p15:guide id="12" pos="3963" userDrawn="1">
          <p15:clr>
            <a:srgbClr val="F26B43"/>
          </p15:clr>
        </p15:guide>
        <p15:guide id="13" pos="4145"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oleObject" Target="../embeddings/oleObject2.bin"/><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slideLayout" Target="../slideLayouts/slideLayout1.xml"/><Relationship Id="rId16" Type="http://schemas.openxmlformats.org/officeDocument/2006/relationships/image" Target="../media/image17.svg"/><Relationship Id="rId1" Type="http://schemas.openxmlformats.org/officeDocument/2006/relationships/tags" Target="../tags/tag3.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4" Type="http://schemas.openxmlformats.org/officeDocument/2006/relationships/image" Target="../media/image5.emf"/><Relationship Id="rId9" Type="http://schemas.openxmlformats.org/officeDocument/2006/relationships/image" Target="../media/image10.png"/><Relationship Id="rId14" Type="http://schemas.openxmlformats.org/officeDocument/2006/relationships/image" Target="../media/image15.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8.xml"/><Relationship Id="rId1" Type="http://schemas.openxmlformats.org/officeDocument/2006/relationships/tags" Target="../tags/tag12.xml"/><Relationship Id="rId6" Type="http://schemas.openxmlformats.org/officeDocument/2006/relationships/image" Target="../media/image43.svg"/><Relationship Id="rId5" Type="http://schemas.openxmlformats.org/officeDocument/2006/relationships/image" Target="../media/image42.png"/><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svg"/><Relationship Id="rId3" Type="http://schemas.openxmlformats.org/officeDocument/2006/relationships/slideLayout" Target="../slideLayouts/slideLayout15.xml"/><Relationship Id="rId7" Type="http://schemas.openxmlformats.org/officeDocument/2006/relationships/image" Target="../media/image11.svg"/><Relationship Id="rId12" Type="http://schemas.openxmlformats.org/officeDocument/2006/relationships/image" Target="../media/image24.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10.png"/><Relationship Id="rId11" Type="http://schemas.openxmlformats.org/officeDocument/2006/relationships/image" Target="../media/image23.svg"/><Relationship Id="rId5" Type="http://schemas.openxmlformats.org/officeDocument/2006/relationships/image" Target="../media/image1.emf"/><Relationship Id="rId10" Type="http://schemas.openxmlformats.org/officeDocument/2006/relationships/image" Target="../media/image22.png"/><Relationship Id="rId4" Type="http://schemas.openxmlformats.org/officeDocument/2006/relationships/oleObject" Target="../embeddings/oleObject3.bin"/><Relationship Id="rId9" Type="http://schemas.openxmlformats.org/officeDocument/2006/relationships/image" Target="../media/image21.sv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tags" Target="../tags/tag6.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tags" Target="../tags/tag7.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slideLayout" Target="../slideLayouts/slideLayout15.xml"/><Relationship Id="rId7" Type="http://schemas.openxmlformats.org/officeDocument/2006/relationships/image" Target="../media/image19.sv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18.png"/><Relationship Id="rId11" Type="http://schemas.openxmlformats.org/officeDocument/2006/relationships/image" Target="../media/image31.svg"/><Relationship Id="rId5" Type="http://schemas.openxmlformats.org/officeDocument/2006/relationships/image" Target="../media/image1.emf"/><Relationship Id="rId10" Type="http://schemas.openxmlformats.org/officeDocument/2006/relationships/image" Target="../media/image30.png"/><Relationship Id="rId4" Type="http://schemas.openxmlformats.org/officeDocument/2006/relationships/oleObject" Target="../embeddings/oleObject6.bin"/><Relationship Id="rId9" Type="http://schemas.openxmlformats.org/officeDocument/2006/relationships/image" Target="../media/image29.svg"/></Relationships>
</file>

<file path=ppt/slides/_rels/slide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2.xml"/><Relationship Id="rId1" Type="http://schemas.openxmlformats.org/officeDocument/2006/relationships/tags" Target="../tags/tag10.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23.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CD641C2-7FF5-774A-F376-316717B94DA4}"/>
              </a:ext>
            </a:extLst>
          </p:cNvPr>
          <p:cNvGraphicFramePr>
            <a:graphicFrameLocks noChangeAspect="1"/>
          </p:cNvGraphicFramePr>
          <p:nvPr>
            <p:custDataLst>
              <p:tags r:id="rId1"/>
            </p:custDataLst>
            <p:extLst>
              <p:ext uri="{D42A27DB-BD31-4B8C-83A1-F6EECF244321}">
                <p14:modId xmlns:p14="http://schemas.microsoft.com/office/powerpoint/2010/main" val="34233669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5" name="think-cell data - do not delete" hidden="1">
                        <a:extLst>
                          <a:ext uri="{FF2B5EF4-FFF2-40B4-BE49-F238E27FC236}">
                            <a16:creationId xmlns:a16="http://schemas.microsoft.com/office/drawing/2014/main" id="{CCD641C2-7FF5-774A-F376-316717B94DA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el 2">
            <a:extLst>
              <a:ext uri="{FF2B5EF4-FFF2-40B4-BE49-F238E27FC236}">
                <a16:creationId xmlns:a16="http://schemas.microsoft.com/office/drawing/2014/main" id="{A9936946-C794-DB34-9734-5FA3473CDA45}"/>
              </a:ext>
            </a:extLst>
          </p:cNvPr>
          <p:cNvSpPr>
            <a:spLocks noGrp="1"/>
          </p:cNvSpPr>
          <p:nvPr>
            <p:ph type="title"/>
          </p:nvPr>
        </p:nvSpPr>
        <p:spPr>
          <a:xfrm>
            <a:off x="1368000" y="2334363"/>
            <a:ext cx="5088040" cy="1011520"/>
          </a:xfrm>
        </p:spPr>
        <p:txBody>
          <a:bodyPr vert="horz"/>
          <a:lstStyle/>
          <a:p>
            <a:r>
              <a:rPr lang="da-DK" dirty="0"/>
              <a:t>Aftale om sundhedsreform 2024</a:t>
            </a:r>
          </a:p>
        </p:txBody>
      </p:sp>
      <p:sp>
        <p:nvSpPr>
          <p:cNvPr id="4" name="Undertitel 3">
            <a:extLst>
              <a:ext uri="{FF2B5EF4-FFF2-40B4-BE49-F238E27FC236}">
                <a16:creationId xmlns:a16="http://schemas.microsoft.com/office/drawing/2014/main" id="{DE8E2937-9D9A-0AF0-1E86-86FF4B712FF2}"/>
              </a:ext>
            </a:extLst>
          </p:cNvPr>
          <p:cNvSpPr>
            <a:spLocks noGrp="1"/>
          </p:cNvSpPr>
          <p:nvPr>
            <p:ph type="subTitle" idx="1"/>
          </p:nvPr>
        </p:nvSpPr>
        <p:spPr>
          <a:xfrm>
            <a:off x="1368001" y="4378359"/>
            <a:ext cx="4934552" cy="864095"/>
          </a:xfrm>
        </p:spPr>
        <p:txBody>
          <a:bodyPr/>
          <a:lstStyle/>
          <a:p>
            <a:r>
              <a:rPr lang="da-DK" dirty="0"/>
              <a:t>Overlægerådet</a:t>
            </a:r>
          </a:p>
          <a:p>
            <a:r>
              <a:rPr lang="da-DK" dirty="0"/>
              <a:t>Amager og Hvidovre Hospital</a:t>
            </a:r>
          </a:p>
          <a:p>
            <a:r>
              <a:rPr lang="da-DK" dirty="0"/>
              <a:t>19.12.24</a:t>
            </a:r>
          </a:p>
        </p:txBody>
      </p:sp>
      <p:grpSp>
        <p:nvGrpSpPr>
          <p:cNvPr id="14" name="Gruppe 13">
            <a:extLst>
              <a:ext uri="{FF2B5EF4-FFF2-40B4-BE49-F238E27FC236}">
                <a16:creationId xmlns:a16="http://schemas.microsoft.com/office/drawing/2014/main" id="{DA7F7255-C9B7-4546-9ECA-1924FDD12433}"/>
              </a:ext>
            </a:extLst>
          </p:cNvPr>
          <p:cNvGrpSpPr/>
          <p:nvPr/>
        </p:nvGrpSpPr>
        <p:grpSpPr>
          <a:xfrm>
            <a:off x="9408368" y="4437112"/>
            <a:ext cx="1195751" cy="1195751"/>
            <a:chOff x="10108914" y="5048637"/>
            <a:chExt cx="1406112" cy="1406112"/>
          </a:xfrm>
        </p:grpSpPr>
        <p:sp>
          <p:nvSpPr>
            <p:cNvPr id="26" name="Rektangel: afrundede hjørner 25">
              <a:extLst>
                <a:ext uri="{FF2B5EF4-FFF2-40B4-BE49-F238E27FC236}">
                  <a16:creationId xmlns:a16="http://schemas.microsoft.com/office/drawing/2014/main" id="{9A6FD5C2-1BB9-C918-3A2D-0714A0955C99}"/>
                </a:ext>
              </a:extLst>
            </p:cNvPr>
            <p:cNvSpPr/>
            <p:nvPr/>
          </p:nvSpPr>
          <p:spPr>
            <a:xfrm>
              <a:off x="10429080" y="5246427"/>
              <a:ext cx="843761" cy="1024571"/>
            </a:xfrm>
            <a:prstGeom prst="roundRect">
              <a:avLst>
                <a:gd name="adj" fmla="val 6009"/>
              </a:avLst>
            </a:prstGeom>
            <a:solidFill>
              <a:schemeClr val="accent3">
                <a:lumMod val="60000"/>
                <a:lumOff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7" name="Grafik 6" descr="Skriveplade afkrydset kontur">
              <a:extLst>
                <a:ext uri="{FF2B5EF4-FFF2-40B4-BE49-F238E27FC236}">
                  <a16:creationId xmlns:a16="http://schemas.microsoft.com/office/drawing/2014/main" id="{15EDA72E-ABB3-4237-68C3-BDBFC852DBD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108914" y="5048637"/>
              <a:ext cx="1406112" cy="1406112"/>
            </a:xfrm>
            <a:prstGeom prst="rect">
              <a:avLst/>
            </a:prstGeom>
          </p:spPr>
        </p:pic>
      </p:grpSp>
      <p:grpSp>
        <p:nvGrpSpPr>
          <p:cNvPr id="12" name="Gruppe 11">
            <a:extLst>
              <a:ext uri="{FF2B5EF4-FFF2-40B4-BE49-F238E27FC236}">
                <a16:creationId xmlns:a16="http://schemas.microsoft.com/office/drawing/2014/main" id="{413EFA7F-8B62-45FB-9647-362D234C4201}"/>
              </a:ext>
            </a:extLst>
          </p:cNvPr>
          <p:cNvGrpSpPr/>
          <p:nvPr/>
        </p:nvGrpSpPr>
        <p:grpSpPr>
          <a:xfrm>
            <a:off x="7968208" y="5229200"/>
            <a:ext cx="1195751" cy="1195751"/>
            <a:chOff x="6816080" y="5589240"/>
            <a:chExt cx="1406112" cy="1406112"/>
          </a:xfrm>
        </p:grpSpPr>
        <p:sp>
          <p:nvSpPr>
            <p:cNvPr id="29" name="Ligebenet trekant 28">
              <a:extLst>
                <a:ext uri="{FF2B5EF4-FFF2-40B4-BE49-F238E27FC236}">
                  <a16:creationId xmlns:a16="http://schemas.microsoft.com/office/drawing/2014/main" id="{5C8F433B-4666-1EBC-5605-CBA9EAC75CB9}"/>
                </a:ext>
              </a:extLst>
            </p:cNvPr>
            <p:cNvSpPr/>
            <p:nvPr/>
          </p:nvSpPr>
          <p:spPr>
            <a:xfrm rot="5400000">
              <a:off x="7116734" y="6177927"/>
              <a:ext cx="746243" cy="380639"/>
            </a:xfrm>
            <a:prstGeom prst="triangle">
              <a:avLst>
                <a:gd name="adj" fmla="val 50490"/>
              </a:avLst>
            </a:prstGeom>
            <a:solidFill>
              <a:schemeClr val="accent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24" name="Grafik 23" descr="Indsætningspunkt højre kontur">
              <a:extLst>
                <a:ext uri="{FF2B5EF4-FFF2-40B4-BE49-F238E27FC236}">
                  <a16:creationId xmlns:a16="http://schemas.microsoft.com/office/drawing/2014/main" id="{F767F033-0267-44F6-F723-EA5185AE6F0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16080" y="5589240"/>
              <a:ext cx="1406112" cy="1406112"/>
            </a:xfrm>
            <a:prstGeom prst="rect">
              <a:avLst/>
            </a:prstGeom>
          </p:spPr>
        </p:pic>
      </p:grpSp>
      <p:grpSp>
        <p:nvGrpSpPr>
          <p:cNvPr id="6" name="Gruppe 5">
            <a:extLst>
              <a:ext uri="{FF2B5EF4-FFF2-40B4-BE49-F238E27FC236}">
                <a16:creationId xmlns:a16="http://schemas.microsoft.com/office/drawing/2014/main" id="{4A21C31B-81C5-4333-B310-41C35CA59A3E}"/>
              </a:ext>
            </a:extLst>
          </p:cNvPr>
          <p:cNvGrpSpPr/>
          <p:nvPr/>
        </p:nvGrpSpPr>
        <p:grpSpPr>
          <a:xfrm>
            <a:off x="10632504" y="5373216"/>
            <a:ext cx="1195751" cy="1195751"/>
            <a:chOff x="10278648" y="2786516"/>
            <a:chExt cx="1406112" cy="1406112"/>
          </a:xfrm>
        </p:grpSpPr>
        <p:sp>
          <p:nvSpPr>
            <p:cNvPr id="27" name="Ellipse 26">
              <a:extLst>
                <a:ext uri="{FF2B5EF4-FFF2-40B4-BE49-F238E27FC236}">
                  <a16:creationId xmlns:a16="http://schemas.microsoft.com/office/drawing/2014/main" id="{2DA41FE9-BC3C-A9AE-063A-0D2E3761C719}"/>
                </a:ext>
              </a:extLst>
            </p:cNvPr>
            <p:cNvSpPr/>
            <p:nvPr/>
          </p:nvSpPr>
          <p:spPr>
            <a:xfrm>
              <a:off x="10991376" y="3011612"/>
              <a:ext cx="281466" cy="281466"/>
            </a:xfrm>
            <a:prstGeom prst="ellipse">
              <a:avLst/>
            </a:prstGeom>
            <a:solidFill>
              <a:schemeClr val="accent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9" name="Grafik 8" descr="Stetoskop kontur">
              <a:extLst>
                <a:ext uri="{FF2B5EF4-FFF2-40B4-BE49-F238E27FC236}">
                  <a16:creationId xmlns:a16="http://schemas.microsoft.com/office/drawing/2014/main" id="{7CE75D8C-10D5-C77F-442C-F499B6FB971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8900000">
              <a:off x="10278648" y="2786516"/>
              <a:ext cx="1406112" cy="1406112"/>
            </a:xfrm>
            <a:prstGeom prst="rect">
              <a:avLst/>
            </a:prstGeom>
          </p:spPr>
        </p:pic>
      </p:grpSp>
      <p:grpSp>
        <p:nvGrpSpPr>
          <p:cNvPr id="17" name="Gruppe 16">
            <a:extLst>
              <a:ext uri="{FF2B5EF4-FFF2-40B4-BE49-F238E27FC236}">
                <a16:creationId xmlns:a16="http://schemas.microsoft.com/office/drawing/2014/main" id="{5268F15F-DDD1-4299-9003-232D51FB8A89}"/>
              </a:ext>
            </a:extLst>
          </p:cNvPr>
          <p:cNvGrpSpPr/>
          <p:nvPr/>
        </p:nvGrpSpPr>
        <p:grpSpPr>
          <a:xfrm>
            <a:off x="7752184" y="4005064"/>
            <a:ext cx="1195751" cy="1195751"/>
            <a:chOff x="10056440" y="5229200"/>
            <a:chExt cx="1406112" cy="1406112"/>
          </a:xfrm>
        </p:grpSpPr>
        <p:grpSp>
          <p:nvGrpSpPr>
            <p:cNvPr id="15" name="Gruppe 14">
              <a:extLst>
                <a:ext uri="{FF2B5EF4-FFF2-40B4-BE49-F238E27FC236}">
                  <a16:creationId xmlns:a16="http://schemas.microsoft.com/office/drawing/2014/main" id="{4F110B72-0C2A-42EC-A019-D0B74C2BD4D3}"/>
                </a:ext>
              </a:extLst>
            </p:cNvPr>
            <p:cNvGrpSpPr/>
            <p:nvPr/>
          </p:nvGrpSpPr>
          <p:grpSpPr>
            <a:xfrm>
              <a:off x="10224656" y="5325408"/>
              <a:ext cx="839896" cy="839896"/>
              <a:chOff x="7320136" y="3501008"/>
              <a:chExt cx="839896" cy="839896"/>
            </a:xfrm>
          </p:grpSpPr>
          <p:sp>
            <p:nvSpPr>
              <p:cNvPr id="25" name="Ellipse 24">
                <a:extLst>
                  <a:ext uri="{FF2B5EF4-FFF2-40B4-BE49-F238E27FC236}">
                    <a16:creationId xmlns:a16="http://schemas.microsoft.com/office/drawing/2014/main" id="{66EDC181-C0EC-CE1B-0A99-1BD2E6F05236}"/>
                  </a:ext>
                </a:extLst>
              </p:cNvPr>
              <p:cNvSpPr/>
              <p:nvPr/>
            </p:nvSpPr>
            <p:spPr>
              <a:xfrm>
                <a:off x="7320136" y="3501008"/>
                <a:ext cx="839896" cy="839896"/>
              </a:xfrm>
              <a:prstGeom prst="ellipse">
                <a:avLst/>
              </a:prstGeom>
              <a:solidFill>
                <a:schemeClr val="accent1">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sp>
            <p:nvSpPr>
              <p:cNvPr id="37" name="Kombinationstegning: figur 36">
                <a:extLst>
                  <a:ext uri="{FF2B5EF4-FFF2-40B4-BE49-F238E27FC236}">
                    <a16:creationId xmlns:a16="http://schemas.microsoft.com/office/drawing/2014/main" id="{8E152989-1F84-20E7-9AE4-E5776C3C4C54}"/>
                  </a:ext>
                </a:extLst>
              </p:cNvPr>
              <p:cNvSpPr/>
              <p:nvPr/>
            </p:nvSpPr>
            <p:spPr>
              <a:xfrm>
                <a:off x="7439952" y="3692832"/>
                <a:ext cx="521206" cy="521206"/>
              </a:xfrm>
              <a:custGeom>
                <a:avLst/>
                <a:gdLst>
                  <a:gd name="connsiteX0" fmla="*/ 285750 w 457200"/>
                  <a:gd name="connsiteY0" fmla="*/ 19050 h 457200"/>
                  <a:gd name="connsiteX1" fmla="*/ 285750 w 457200"/>
                  <a:gd name="connsiteY1" fmla="*/ 171450 h 457200"/>
                  <a:gd name="connsiteX2" fmla="*/ 438150 w 457200"/>
                  <a:gd name="connsiteY2" fmla="*/ 171450 h 457200"/>
                  <a:gd name="connsiteX3" fmla="*/ 438150 w 457200"/>
                  <a:gd name="connsiteY3" fmla="*/ 285750 h 457200"/>
                  <a:gd name="connsiteX4" fmla="*/ 285750 w 457200"/>
                  <a:gd name="connsiteY4" fmla="*/ 285750 h 457200"/>
                  <a:gd name="connsiteX5" fmla="*/ 285750 w 457200"/>
                  <a:gd name="connsiteY5" fmla="*/ 438150 h 457200"/>
                  <a:gd name="connsiteX6" fmla="*/ 171450 w 457200"/>
                  <a:gd name="connsiteY6" fmla="*/ 438150 h 457200"/>
                  <a:gd name="connsiteX7" fmla="*/ 171450 w 457200"/>
                  <a:gd name="connsiteY7" fmla="*/ 285750 h 457200"/>
                  <a:gd name="connsiteX8" fmla="*/ 19050 w 457200"/>
                  <a:gd name="connsiteY8" fmla="*/ 285750 h 457200"/>
                  <a:gd name="connsiteX9" fmla="*/ 19050 w 457200"/>
                  <a:gd name="connsiteY9" fmla="*/ 171450 h 457200"/>
                  <a:gd name="connsiteX10" fmla="*/ 171450 w 457200"/>
                  <a:gd name="connsiteY10" fmla="*/ 171450 h 457200"/>
                  <a:gd name="connsiteX11" fmla="*/ 171450 w 457200"/>
                  <a:gd name="connsiteY11" fmla="*/ 19050 h 457200"/>
                  <a:gd name="connsiteX12" fmla="*/ 152400 w 457200"/>
                  <a:gd name="connsiteY12" fmla="*/ 0 h 457200"/>
                  <a:gd name="connsiteX13" fmla="*/ 152400 w 457200"/>
                  <a:gd name="connsiteY13" fmla="*/ 152400 h 457200"/>
                  <a:gd name="connsiteX14" fmla="*/ 0 w 457200"/>
                  <a:gd name="connsiteY14" fmla="*/ 152400 h 457200"/>
                  <a:gd name="connsiteX15" fmla="*/ 0 w 457200"/>
                  <a:gd name="connsiteY15" fmla="*/ 304800 h 457200"/>
                  <a:gd name="connsiteX16" fmla="*/ 152400 w 457200"/>
                  <a:gd name="connsiteY16" fmla="*/ 304800 h 457200"/>
                  <a:gd name="connsiteX17" fmla="*/ 152400 w 457200"/>
                  <a:gd name="connsiteY17" fmla="*/ 457200 h 457200"/>
                  <a:gd name="connsiteX18" fmla="*/ 304800 w 457200"/>
                  <a:gd name="connsiteY18" fmla="*/ 457200 h 457200"/>
                  <a:gd name="connsiteX19" fmla="*/ 304800 w 457200"/>
                  <a:gd name="connsiteY19" fmla="*/ 304800 h 457200"/>
                  <a:gd name="connsiteX20" fmla="*/ 457200 w 457200"/>
                  <a:gd name="connsiteY20" fmla="*/ 304800 h 457200"/>
                  <a:gd name="connsiteX21" fmla="*/ 457200 w 457200"/>
                  <a:gd name="connsiteY21" fmla="*/ 152400 h 457200"/>
                  <a:gd name="connsiteX22" fmla="*/ 304800 w 457200"/>
                  <a:gd name="connsiteY22" fmla="*/ 152400 h 457200"/>
                  <a:gd name="connsiteX23" fmla="*/ 304800 w 457200"/>
                  <a:gd name="connsiteY23"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57200" h="457200">
                    <a:moveTo>
                      <a:pt x="285750" y="19050"/>
                    </a:moveTo>
                    <a:lnTo>
                      <a:pt x="285750" y="171450"/>
                    </a:lnTo>
                    <a:lnTo>
                      <a:pt x="438150" y="171450"/>
                    </a:lnTo>
                    <a:lnTo>
                      <a:pt x="438150" y="285750"/>
                    </a:lnTo>
                    <a:lnTo>
                      <a:pt x="285750" y="285750"/>
                    </a:lnTo>
                    <a:lnTo>
                      <a:pt x="285750" y="438150"/>
                    </a:lnTo>
                    <a:lnTo>
                      <a:pt x="171450" y="438150"/>
                    </a:lnTo>
                    <a:lnTo>
                      <a:pt x="171450" y="285750"/>
                    </a:lnTo>
                    <a:lnTo>
                      <a:pt x="19050" y="285750"/>
                    </a:lnTo>
                    <a:lnTo>
                      <a:pt x="19050" y="171450"/>
                    </a:lnTo>
                    <a:lnTo>
                      <a:pt x="171450" y="171450"/>
                    </a:lnTo>
                    <a:lnTo>
                      <a:pt x="171450" y="19050"/>
                    </a:lnTo>
                    <a:close/>
                    <a:moveTo>
                      <a:pt x="152400" y="0"/>
                    </a:moveTo>
                    <a:lnTo>
                      <a:pt x="152400" y="152400"/>
                    </a:lnTo>
                    <a:lnTo>
                      <a:pt x="0" y="152400"/>
                    </a:lnTo>
                    <a:lnTo>
                      <a:pt x="0" y="304800"/>
                    </a:lnTo>
                    <a:lnTo>
                      <a:pt x="152400" y="304800"/>
                    </a:lnTo>
                    <a:lnTo>
                      <a:pt x="152400" y="457200"/>
                    </a:lnTo>
                    <a:lnTo>
                      <a:pt x="304800" y="457200"/>
                    </a:lnTo>
                    <a:lnTo>
                      <a:pt x="304800" y="304800"/>
                    </a:lnTo>
                    <a:lnTo>
                      <a:pt x="457200" y="304800"/>
                    </a:lnTo>
                    <a:lnTo>
                      <a:pt x="457200" y="152400"/>
                    </a:lnTo>
                    <a:lnTo>
                      <a:pt x="304800" y="152400"/>
                    </a:lnTo>
                    <a:lnTo>
                      <a:pt x="304800" y="0"/>
                    </a:lnTo>
                    <a:close/>
                  </a:path>
                </a:pathLst>
              </a:custGeom>
              <a:solidFill>
                <a:schemeClr val="accent5"/>
              </a:solidFill>
              <a:ln w="6350" cap="flat">
                <a:solidFill>
                  <a:schemeClr val="accent5"/>
                </a:solidFill>
                <a:prstDash val="solid"/>
                <a:miter/>
              </a:ln>
            </p:spPr>
            <p:txBody>
              <a:bodyPr rtlCol="0" anchor="ctr"/>
              <a:lstStyle/>
              <a:p>
                <a:endParaRPr lang="da-DK" dirty="0"/>
              </a:p>
            </p:txBody>
          </p:sp>
        </p:grpSp>
        <p:pic>
          <p:nvPicPr>
            <p:cNvPr id="8" name="Grafik 7" descr="Forstørrelsesglas kontur">
              <a:extLst>
                <a:ext uri="{FF2B5EF4-FFF2-40B4-BE49-F238E27FC236}">
                  <a16:creationId xmlns:a16="http://schemas.microsoft.com/office/drawing/2014/main" id="{F04CDF6D-47C1-3C89-71E3-6931EAA9B25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056440" y="5229200"/>
              <a:ext cx="1406112" cy="1406112"/>
            </a:xfrm>
            <a:prstGeom prst="rect">
              <a:avLst/>
            </a:prstGeom>
          </p:spPr>
        </p:pic>
      </p:grpSp>
      <p:grpSp>
        <p:nvGrpSpPr>
          <p:cNvPr id="18" name="Gruppe 17">
            <a:extLst>
              <a:ext uri="{FF2B5EF4-FFF2-40B4-BE49-F238E27FC236}">
                <a16:creationId xmlns:a16="http://schemas.microsoft.com/office/drawing/2014/main" id="{65B6B094-C094-464C-B020-5F552E818158}"/>
              </a:ext>
            </a:extLst>
          </p:cNvPr>
          <p:cNvGrpSpPr/>
          <p:nvPr/>
        </p:nvGrpSpPr>
        <p:grpSpPr>
          <a:xfrm>
            <a:off x="10560496" y="3789040"/>
            <a:ext cx="1195751" cy="1195751"/>
            <a:chOff x="6456040" y="3068960"/>
            <a:chExt cx="1406112" cy="1406112"/>
          </a:xfrm>
        </p:grpSpPr>
        <p:sp>
          <p:nvSpPr>
            <p:cNvPr id="28" name="Parallelogram 27">
              <a:extLst>
                <a:ext uri="{FF2B5EF4-FFF2-40B4-BE49-F238E27FC236}">
                  <a16:creationId xmlns:a16="http://schemas.microsoft.com/office/drawing/2014/main" id="{5A0C5DDA-C884-C0CF-8871-90E4E4541C15}"/>
                </a:ext>
              </a:extLst>
            </p:cNvPr>
            <p:cNvSpPr/>
            <p:nvPr/>
          </p:nvSpPr>
          <p:spPr>
            <a:xfrm>
              <a:off x="6960096" y="3458478"/>
              <a:ext cx="532659" cy="474578"/>
            </a:xfrm>
            <a:prstGeom prst="parallelogram">
              <a:avLst>
                <a:gd name="adj" fmla="val 13254"/>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pic>
          <p:nvPicPr>
            <p:cNvPr id="11" name="Grafik 10" descr="Hashtag kontur">
              <a:extLst>
                <a:ext uri="{FF2B5EF4-FFF2-40B4-BE49-F238E27FC236}">
                  <a16:creationId xmlns:a16="http://schemas.microsoft.com/office/drawing/2014/main" id="{652EC910-0C52-F4F6-45E8-9E2500ED8C4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456040" y="3068960"/>
              <a:ext cx="1406112" cy="1406112"/>
            </a:xfrm>
            <a:prstGeom prst="rect">
              <a:avLst/>
            </a:prstGeom>
          </p:spPr>
        </p:pic>
      </p:grpSp>
      <p:pic>
        <p:nvPicPr>
          <p:cNvPr id="13" name="Grafik 12" descr="Linjepil: Kurve mod uret kontur">
            <a:extLst>
              <a:ext uri="{FF2B5EF4-FFF2-40B4-BE49-F238E27FC236}">
                <a16:creationId xmlns:a16="http://schemas.microsoft.com/office/drawing/2014/main" id="{AEC39921-6319-B35B-7336-A75EA4EC095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544272" y="3429000"/>
            <a:ext cx="1195751" cy="1195751"/>
          </a:xfrm>
          <a:prstGeom prst="rect">
            <a:avLst/>
          </a:prstGeom>
        </p:spPr>
      </p:pic>
      <p:pic>
        <p:nvPicPr>
          <p:cNvPr id="10" name="Grafik 9" descr="Sygehus kontur">
            <a:extLst>
              <a:ext uri="{FF2B5EF4-FFF2-40B4-BE49-F238E27FC236}">
                <a16:creationId xmlns:a16="http://schemas.microsoft.com/office/drawing/2014/main" id="{BB59BE55-F629-1C73-25D1-26A80F987EBC}"/>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8904312" y="5662249"/>
            <a:ext cx="1195751" cy="1195751"/>
          </a:xfrm>
          <a:prstGeom prst="rect">
            <a:avLst/>
          </a:prstGeom>
        </p:spPr>
      </p:pic>
    </p:spTree>
    <p:extLst>
      <p:ext uri="{BB962C8B-B14F-4D97-AF65-F5344CB8AC3E}">
        <p14:creationId xmlns:p14="http://schemas.microsoft.com/office/powerpoint/2010/main" val="3160631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2">
            <a:extLst>
              <a:ext uri="{FF2B5EF4-FFF2-40B4-BE49-F238E27FC236}">
                <a16:creationId xmlns:a16="http://schemas.microsoft.com/office/drawing/2014/main" id="{D26DD00A-1915-DF45-C679-3F37AA81C760}"/>
              </a:ext>
            </a:extLst>
          </p:cNvPr>
          <p:cNvGraphicFramePr>
            <a:graphicFrameLocks noGrp="1"/>
          </p:cNvGraphicFramePr>
          <p:nvPr/>
        </p:nvGraphicFramePr>
        <p:xfrm>
          <a:off x="5029200" y="1"/>
          <a:ext cx="7301637" cy="6962614"/>
        </p:xfrm>
        <a:graphic>
          <a:graphicData uri="http://schemas.openxmlformats.org/drawingml/2006/table">
            <a:tbl>
              <a:tblPr firstRow="1" bandRow="1">
                <a:tableStyleId>{2D5ABB26-0587-4C30-8999-92F81FD0307C}</a:tableStyleId>
              </a:tblPr>
              <a:tblGrid>
                <a:gridCol w="1193354">
                  <a:extLst>
                    <a:ext uri="{9D8B030D-6E8A-4147-A177-3AD203B41FA5}">
                      <a16:colId xmlns:a16="http://schemas.microsoft.com/office/drawing/2014/main" val="20000"/>
                    </a:ext>
                  </a:extLst>
                </a:gridCol>
                <a:gridCol w="1067385">
                  <a:extLst>
                    <a:ext uri="{9D8B030D-6E8A-4147-A177-3AD203B41FA5}">
                      <a16:colId xmlns:a16="http://schemas.microsoft.com/office/drawing/2014/main" val="20001"/>
                    </a:ext>
                  </a:extLst>
                </a:gridCol>
                <a:gridCol w="5040898">
                  <a:extLst>
                    <a:ext uri="{9D8B030D-6E8A-4147-A177-3AD203B41FA5}">
                      <a16:colId xmlns:a16="http://schemas.microsoft.com/office/drawing/2014/main" val="20002"/>
                    </a:ext>
                  </a:extLst>
                </a:gridCol>
              </a:tblGrid>
              <a:tr h="1359348">
                <a:tc rowSpan="2">
                  <a:txBody>
                    <a:bodyPr/>
                    <a:lstStyle/>
                    <a:p>
                      <a:pPr marL="71755">
                        <a:lnSpc>
                          <a:spcPct val="100000"/>
                        </a:lnSpc>
                        <a:spcBef>
                          <a:spcPts val="370"/>
                        </a:spcBef>
                      </a:pPr>
                      <a:r>
                        <a:rPr sz="1300" b="1" spc="-10" dirty="0">
                          <a:solidFill>
                            <a:srgbClr val="172B4C"/>
                          </a:solidFill>
                          <a:latin typeface="Tahoma"/>
                          <a:cs typeface="Tahoma"/>
                        </a:rPr>
                        <a:t>Nationalt</a:t>
                      </a:r>
                      <a:endParaRPr sz="1300" dirty="0">
                        <a:latin typeface="Tahoma"/>
                        <a:cs typeface="Tahoma"/>
                      </a:endParaRPr>
                    </a:p>
                  </a:txBody>
                  <a:tcPr marL="0" marR="0" marT="46175" marB="0">
                    <a:lnB w="6350">
                      <a:solidFill>
                        <a:srgbClr val="172B4C"/>
                      </a:solidFill>
                      <a:prstDash val="solid"/>
                    </a:lnB>
                    <a:solidFill>
                      <a:srgbClr val="FFFFFF"/>
                    </a:solidFill>
                  </a:tcPr>
                </a:tc>
                <a:tc>
                  <a:txBody>
                    <a:bodyPr/>
                    <a:lstStyle/>
                    <a:p>
                      <a:pPr marL="71755">
                        <a:lnSpc>
                          <a:spcPct val="100000"/>
                        </a:lnSpc>
                        <a:spcBef>
                          <a:spcPts val="540"/>
                        </a:spcBef>
                      </a:pPr>
                      <a:r>
                        <a:rPr sz="900" b="1" spc="-20" dirty="0">
                          <a:solidFill>
                            <a:srgbClr val="172B4C"/>
                          </a:solidFill>
                          <a:latin typeface="Tahoma"/>
                          <a:cs typeface="Tahoma"/>
                        </a:rPr>
                        <a:t>Stat</a:t>
                      </a:r>
                      <a:endParaRPr sz="900" dirty="0">
                        <a:latin typeface="Tahoma"/>
                        <a:cs typeface="Tahoma"/>
                      </a:endParaRPr>
                    </a:p>
                  </a:txBody>
                  <a:tcPr marL="0" marR="0" marT="89950" marB="0">
                    <a:lnB w="6350">
                      <a:solidFill>
                        <a:srgbClr val="172B4C"/>
                      </a:solidFill>
                      <a:prstDash val="solid"/>
                    </a:lnB>
                    <a:solidFill>
                      <a:srgbClr val="FFFFFF"/>
                    </a:solidFill>
                  </a:tcPr>
                </a:tc>
                <a:tc>
                  <a:txBody>
                    <a:bodyPr/>
                    <a:lstStyle/>
                    <a:p>
                      <a:pPr marL="186055" indent="-107314">
                        <a:lnSpc>
                          <a:spcPct val="100000"/>
                        </a:lnSpc>
                        <a:spcBef>
                          <a:spcPts val="540"/>
                        </a:spcBef>
                        <a:buChar char="–"/>
                        <a:tabLst>
                          <a:tab pos="186055" algn="l"/>
                        </a:tabLst>
                      </a:pPr>
                      <a:r>
                        <a:rPr sz="1000" dirty="0">
                          <a:solidFill>
                            <a:srgbClr val="172B4C"/>
                          </a:solidFill>
                          <a:latin typeface="Tahoma"/>
                          <a:cs typeface="Tahoma"/>
                        </a:rPr>
                        <a:t>National</a:t>
                      </a:r>
                      <a:r>
                        <a:rPr sz="1000" spc="-25" dirty="0">
                          <a:solidFill>
                            <a:srgbClr val="172B4C"/>
                          </a:solidFill>
                          <a:latin typeface="Tahoma"/>
                          <a:cs typeface="Tahoma"/>
                        </a:rPr>
                        <a:t> </a:t>
                      </a:r>
                      <a:r>
                        <a:rPr sz="1000" spc="-10" dirty="0">
                          <a:solidFill>
                            <a:srgbClr val="172B4C"/>
                          </a:solidFill>
                          <a:latin typeface="Tahoma"/>
                          <a:cs typeface="Tahoma"/>
                        </a:rPr>
                        <a:t>sundhedsplan</a:t>
                      </a:r>
                      <a:endParaRPr sz="1000" dirty="0">
                        <a:latin typeface="Tahoma"/>
                        <a:cs typeface="Tahoma"/>
                      </a:endParaRPr>
                    </a:p>
                    <a:p>
                      <a:pPr marL="186055" indent="-107314">
                        <a:lnSpc>
                          <a:spcPct val="100000"/>
                        </a:lnSpc>
                        <a:spcBef>
                          <a:spcPts val="55"/>
                        </a:spcBef>
                        <a:buChar char="–"/>
                        <a:tabLst>
                          <a:tab pos="186055" algn="l"/>
                        </a:tabLst>
                      </a:pPr>
                      <a:r>
                        <a:rPr sz="1000" spc="-10" dirty="0">
                          <a:solidFill>
                            <a:srgbClr val="172B4C"/>
                          </a:solidFill>
                          <a:latin typeface="Tahoma"/>
                          <a:cs typeface="Tahoma"/>
                        </a:rPr>
                        <a:t>Specialeplan</a:t>
                      </a:r>
                      <a:endParaRPr sz="1000" dirty="0">
                        <a:latin typeface="Tahoma"/>
                        <a:cs typeface="Tahoma"/>
                      </a:endParaRPr>
                    </a:p>
                    <a:p>
                      <a:pPr marL="186055" indent="-107314">
                        <a:lnSpc>
                          <a:spcPct val="100000"/>
                        </a:lnSpc>
                        <a:spcBef>
                          <a:spcPts val="50"/>
                        </a:spcBef>
                        <a:buChar char="–"/>
                        <a:tabLst>
                          <a:tab pos="186055" algn="l"/>
                        </a:tabLst>
                      </a:pPr>
                      <a:r>
                        <a:rPr sz="1000" dirty="0">
                          <a:solidFill>
                            <a:srgbClr val="172B4C"/>
                          </a:solidFill>
                          <a:latin typeface="Tahoma"/>
                          <a:cs typeface="Tahoma"/>
                        </a:rPr>
                        <a:t>Krav</a:t>
                      </a:r>
                      <a:r>
                        <a:rPr sz="1000" spc="-50" dirty="0">
                          <a:solidFill>
                            <a:srgbClr val="172B4C"/>
                          </a:solidFill>
                          <a:latin typeface="Tahoma"/>
                          <a:cs typeface="Tahoma"/>
                        </a:rPr>
                        <a:t> </a:t>
                      </a:r>
                      <a:r>
                        <a:rPr sz="1000" dirty="0">
                          <a:solidFill>
                            <a:srgbClr val="172B4C"/>
                          </a:solidFill>
                          <a:latin typeface="Tahoma"/>
                          <a:cs typeface="Tahoma"/>
                        </a:rPr>
                        <a:t>til</a:t>
                      </a:r>
                      <a:r>
                        <a:rPr sz="1000" spc="-25" dirty="0">
                          <a:solidFill>
                            <a:srgbClr val="172B4C"/>
                          </a:solidFill>
                          <a:latin typeface="Tahoma"/>
                          <a:cs typeface="Tahoma"/>
                        </a:rPr>
                        <a:t> </a:t>
                      </a:r>
                      <a:r>
                        <a:rPr sz="1000" dirty="0">
                          <a:solidFill>
                            <a:srgbClr val="172B4C"/>
                          </a:solidFill>
                          <a:latin typeface="Tahoma"/>
                          <a:cs typeface="Tahoma"/>
                        </a:rPr>
                        <a:t>det</a:t>
                      </a:r>
                      <a:r>
                        <a:rPr sz="1000" spc="-25" dirty="0">
                          <a:solidFill>
                            <a:srgbClr val="172B4C"/>
                          </a:solidFill>
                          <a:latin typeface="Tahoma"/>
                          <a:cs typeface="Tahoma"/>
                        </a:rPr>
                        <a:t> </a:t>
                      </a:r>
                      <a:r>
                        <a:rPr sz="1000" spc="-10" dirty="0">
                          <a:solidFill>
                            <a:srgbClr val="172B4C"/>
                          </a:solidFill>
                          <a:latin typeface="Tahoma"/>
                          <a:cs typeface="Tahoma"/>
                        </a:rPr>
                        <a:t>almenmedicinske</a:t>
                      </a:r>
                      <a:r>
                        <a:rPr sz="1000" spc="-25" dirty="0">
                          <a:solidFill>
                            <a:srgbClr val="172B4C"/>
                          </a:solidFill>
                          <a:latin typeface="Tahoma"/>
                          <a:cs typeface="Tahoma"/>
                        </a:rPr>
                        <a:t> </a:t>
                      </a:r>
                      <a:r>
                        <a:rPr sz="1000" spc="-10" dirty="0">
                          <a:solidFill>
                            <a:srgbClr val="172B4C"/>
                          </a:solidFill>
                          <a:latin typeface="Tahoma"/>
                          <a:cs typeface="Tahoma"/>
                        </a:rPr>
                        <a:t>tilbud</a:t>
                      </a:r>
                      <a:endParaRPr sz="1000" dirty="0">
                        <a:latin typeface="Tahoma"/>
                        <a:cs typeface="Tahoma"/>
                      </a:endParaRPr>
                    </a:p>
                    <a:p>
                      <a:pPr marL="186055" indent="-107314">
                        <a:lnSpc>
                          <a:spcPct val="100000"/>
                        </a:lnSpc>
                        <a:spcBef>
                          <a:spcPts val="50"/>
                        </a:spcBef>
                        <a:buChar char="–"/>
                        <a:tabLst>
                          <a:tab pos="186055" algn="l"/>
                        </a:tabLst>
                      </a:pPr>
                      <a:r>
                        <a:rPr sz="1000" spc="-20" dirty="0">
                          <a:solidFill>
                            <a:srgbClr val="172B4C"/>
                          </a:solidFill>
                          <a:latin typeface="Tahoma"/>
                          <a:cs typeface="Tahoma"/>
                        </a:rPr>
                        <a:t>Rammer</a:t>
                      </a:r>
                      <a:r>
                        <a:rPr sz="1000" spc="-45" dirty="0">
                          <a:solidFill>
                            <a:srgbClr val="172B4C"/>
                          </a:solidFill>
                          <a:latin typeface="Tahoma"/>
                          <a:cs typeface="Tahoma"/>
                        </a:rPr>
                        <a:t> </a:t>
                      </a:r>
                      <a:r>
                        <a:rPr sz="1000" dirty="0">
                          <a:solidFill>
                            <a:srgbClr val="172B4C"/>
                          </a:solidFill>
                          <a:latin typeface="Tahoma"/>
                          <a:cs typeface="Tahoma"/>
                        </a:rPr>
                        <a:t>for</a:t>
                      </a:r>
                      <a:r>
                        <a:rPr sz="1000" spc="-45" dirty="0">
                          <a:solidFill>
                            <a:srgbClr val="172B4C"/>
                          </a:solidFill>
                          <a:latin typeface="Tahoma"/>
                          <a:cs typeface="Tahoma"/>
                        </a:rPr>
                        <a:t> </a:t>
                      </a:r>
                      <a:r>
                        <a:rPr sz="1000" spc="-20" dirty="0">
                          <a:solidFill>
                            <a:srgbClr val="172B4C"/>
                          </a:solidFill>
                          <a:latin typeface="Tahoma"/>
                          <a:cs typeface="Tahoma"/>
                        </a:rPr>
                        <a:t>brug </a:t>
                      </a:r>
                      <a:r>
                        <a:rPr sz="1000" spc="-10" dirty="0">
                          <a:solidFill>
                            <a:srgbClr val="172B4C"/>
                          </a:solidFill>
                          <a:latin typeface="Tahoma"/>
                          <a:cs typeface="Tahoma"/>
                        </a:rPr>
                        <a:t>af</a:t>
                      </a:r>
                      <a:r>
                        <a:rPr sz="1000" spc="-40" dirty="0">
                          <a:solidFill>
                            <a:srgbClr val="172B4C"/>
                          </a:solidFill>
                          <a:latin typeface="Tahoma"/>
                          <a:cs typeface="Tahoma"/>
                        </a:rPr>
                        <a:t> </a:t>
                      </a:r>
                      <a:r>
                        <a:rPr sz="1000" spc="-10" dirty="0">
                          <a:solidFill>
                            <a:srgbClr val="172B4C"/>
                          </a:solidFill>
                          <a:latin typeface="Tahoma"/>
                          <a:cs typeface="Tahoma"/>
                        </a:rPr>
                        <a:t>praktiserende</a:t>
                      </a:r>
                      <a:r>
                        <a:rPr sz="1000" spc="-20" dirty="0">
                          <a:solidFill>
                            <a:srgbClr val="172B4C"/>
                          </a:solidFill>
                          <a:latin typeface="Tahoma"/>
                          <a:cs typeface="Tahoma"/>
                        </a:rPr>
                        <a:t> </a:t>
                      </a:r>
                      <a:r>
                        <a:rPr sz="1000" spc="-10" dirty="0">
                          <a:solidFill>
                            <a:srgbClr val="172B4C"/>
                          </a:solidFill>
                          <a:latin typeface="Tahoma"/>
                          <a:cs typeface="Tahoma"/>
                        </a:rPr>
                        <a:t>speciallæger</a:t>
                      </a:r>
                      <a:endParaRPr sz="1000" dirty="0">
                        <a:latin typeface="Tahoma"/>
                        <a:cs typeface="Tahoma"/>
                      </a:endParaRPr>
                    </a:p>
                    <a:p>
                      <a:pPr marL="186055" indent="-107314">
                        <a:lnSpc>
                          <a:spcPct val="100000"/>
                        </a:lnSpc>
                        <a:spcBef>
                          <a:spcPts val="55"/>
                        </a:spcBef>
                        <a:buChar char="–"/>
                        <a:tabLst>
                          <a:tab pos="186055" algn="l"/>
                        </a:tabLst>
                      </a:pPr>
                      <a:r>
                        <a:rPr sz="1000" dirty="0">
                          <a:solidFill>
                            <a:srgbClr val="172B4C"/>
                          </a:solidFill>
                          <a:latin typeface="Tahoma"/>
                          <a:cs typeface="Tahoma"/>
                        </a:rPr>
                        <a:t>Nationale</a:t>
                      </a:r>
                      <a:r>
                        <a:rPr sz="1000" spc="-25" dirty="0">
                          <a:solidFill>
                            <a:srgbClr val="172B4C"/>
                          </a:solidFill>
                          <a:latin typeface="Tahoma"/>
                          <a:cs typeface="Tahoma"/>
                        </a:rPr>
                        <a:t> </a:t>
                      </a:r>
                      <a:r>
                        <a:rPr sz="1000" spc="-10" dirty="0">
                          <a:solidFill>
                            <a:srgbClr val="172B4C"/>
                          </a:solidFill>
                          <a:latin typeface="Tahoma"/>
                          <a:cs typeface="Tahoma"/>
                        </a:rPr>
                        <a:t>kvalitetsstandarder</a:t>
                      </a:r>
                      <a:endParaRPr sz="1000" dirty="0">
                        <a:latin typeface="Tahoma"/>
                        <a:cs typeface="Tahoma"/>
                      </a:endParaRPr>
                    </a:p>
                    <a:p>
                      <a:pPr marL="186055" indent="-107314">
                        <a:lnSpc>
                          <a:spcPct val="100000"/>
                        </a:lnSpc>
                        <a:spcBef>
                          <a:spcPts val="50"/>
                        </a:spcBef>
                        <a:buChar char="–"/>
                        <a:tabLst>
                          <a:tab pos="186055" algn="l"/>
                        </a:tabLst>
                      </a:pPr>
                      <a:r>
                        <a:rPr sz="1000" spc="-10" dirty="0">
                          <a:solidFill>
                            <a:srgbClr val="172B4C"/>
                          </a:solidFill>
                          <a:latin typeface="Tahoma"/>
                          <a:cs typeface="Tahoma"/>
                        </a:rPr>
                        <a:t>Patientrettigheder</a:t>
                      </a:r>
                      <a:endParaRPr sz="1000" dirty="0">
                        <a:latin typeface="Tahoma"/>
                        <a:cs typeface="Tahoma"/>
                      </a:endParaRPr>
                    </a:p>
                    <a:p>
                      <a:pPr marL="186055" indent="-107314">
                        <a:lnSpc>
                          <a:spcPct val="100000"/>
                        </a:lnSpc>
                        <a:spcBef>
                          <a:spcPts val="50"/>
                        </a:spcBef>
                        <a:buChar char="–"/>
                        <a:tabLst>
                          <a:tab pos="186055" algn="l"/>
                        </a:tabLst>
                      </a:pPr>
                      <a:r>
                        <a:rPr sz="1000" dirty="0">
                          <a:solidFill>
                            <a:srgbClr val="172B4C"/>
                          </a:solidFill>
                          <a:latin typeface="Tahoma"/>
                          <a:cs typeface="Tahoma"/>
                        </a:rPr>
                        <a:t>National</a:t>
                      </a:r>
                      <a:r>
                        <a:rPr sz="1000" spc="-25" dirty="0">
                          <a:solidFill>
                            <a:srgbClr val="172B4C"/>
                          </a:solidFill>
                          <a:latin typeface="Tahoma"/>
                          <a:cs typeface="Tahoma"/>
                        </a:rPr>
                        <a:t> </a:t>
                      </a:r>
                      <a:r>
                        <a:rPr sz="1000" spc="-10" dirty="0">
                          <a:solidFill>
                            <a:srgbClr val="172B4C"/>
                          </a:solidFill>
                          <a:latin typeface="Tahoma"/>
                          <a:cs typeface="Tahoma"/>
                        </a:rPr>
                        <a:t>koordinering</a:t>
                      </a:r>
                      <a:r>
                        <a:rPr sz="1000" spc="-25" dirty="0">
                          <a:solidFill>
                            <a:srgbClr val="172B4C"/>
                          </a:solidFill>
                          <a:latin typeface="Tahoma"/>
                          <a:cs typeface="Tahoma"/>
                        </a:rPr>
                        <a:t> </a:t>
                      </a:r>
                      <a:r>
                        <a:rPr sz="1000" dirty="0">
                          <a:solidFill>
                            <a:srgbClr val="172B4C"/>
                          </a:solidFill>
                          <a:latin typeface="Tahoma"/>
                          <a:cs typeface="Tahoma"/>
                        </a:rPr>
                        <a:t>i</a:t>
                      </a:r>
                      <a:r>
                        <a:rPr sz="1000" spc="-25" dirty="0">
                          <a:solidFill>
                            <a:srgbClr val="172B4C"/>
                          </a:solidFill>
                          <a:latin typeface="Tahoma"/>
                          <a:cs typeface="Tahoma"/>
                        </a:rPr>
                        <a:t> </a:t>
                      </a:r>
                      <a:r>
                        <a:rPr sz="1000" dirty="0">
                          <a:solidFill>
                            <a:srgbClr val="172B4C"/>
                          </a:solidFill>
                          <a:latin typeface="Tahoma"/>
                          <a:cs typeface="Tahoma"/>
                        </a:rPr>
                        <a:t>forhold</a:t>
                      </a:r>
                      <a:r>
                        <a:rPr sz="1000" spc="-20" dirty="0">
                          <a:solidFill>
                            <a:srgbClr val="172B4C"/>
                          </a:solidFill>
                          <a:latin typeface="Tahoma"/>
                          <a:cs typeface="Tahoma"/>
                        </a:rPr>
                        <a:t> </a:t>
                      </a:r>
                      <a:r>
                        <a:rPr sz="1000" dirty="0">
                          <a:solidFill>
                            <a:srgbClr val="172B4C"/>
                          </a:solidFill>
                          <a:latin typeface="Tahoma"/>
                          <a:cs typeface="Tahoma"/>
                        </a:rPr>
                        <a:t>til</a:t>
                      </a:r>
                      <a:r>
                        <a:rPr sz="1000" spc="-25" dirty="0">
                          <a:solidFill>
                            <a:srgbClr val="172B4C"/>
                          </a:solidFill>
                          <a:latin typeface="Tahoma"/>
                          <a:cs typeface="Tahoma"/>
                        </a:rPr>
                        <a:t> </a:t>
                      </a:r>
                      <a:r>
                        <a:rPr sz="1000" spc="-20" dirty="0">
                          <a:solidFill>
                            <a:srgbClr val="172B4C"/>
                          </a:solidFill>
                          <a:latin typeface="Tahoma"/>
                          <a:cs typeface="Tahoma"/>
                        </a:rPr>
                        <a:t>data</a:t>
                      </a:r>
                      <a:r>
                        <a:rPr sz="1000" spc="-25" dirty="0">
                          <a:solidFill>
                            <a:srgbClr val="172B4C"/>
                          </a:solidFill>
                          <a:latin typeface="Tahoma"/>
                          <a:cs typeface="Tahoma"/>
                        </a:rPr>
                        <a:t> </a:t>
                      </a:r>
                      <a:r>
                        <a:rPr sz="1000" spc="-10" dirty="0">
                          <a:solidFill>
                            <a:srgbClr val="172B4C"/>
                          </a:solidFill>
                          <a:latin typeface="Tahoma"/>
                          <a:cs typeface="Tahoma"/>
                        </a:rPr>
                        <a:t>og</a:t>
                      </a:r>
                      <a:r>
                        <a:rPr sz="1000" spc="-25" dirty="0">
                          <a:solidFill>
                            <a:srgbClr val="172B4C"/>
                          </a:solidFill>
                          <a:latin typeface="Tahoma"/>
                          <a:cs typeface="Tahoma"/>
                        </a:rPr>
                        <a:t> </a:t>
                      </a:r>
                      <a:r>
                        <a:rPr sz="1000" spc="-10" dirty="0">
                          <a:solidFill>
                            <a:srgbClr val="172B4C"/>
                          </a:solidFill>
                          <a:latin typeface="Tahoma"/>
                          <a:cs typeface="Tahoma"/>
                        </a:rPr>
                        <a:t>digitalisering</a:t>
                      </a:r>
                      <a:endParaRPr sz="1000" dirty="0">
                        <a:latin typeface="Tahoma"/>
                        <a:cs typeface="Tahoma"/>
                      </a:endParaRPr>
                    </a:p>
                  </a:txBody>
                  <a:tcPr marL="0" marR="0" marT="89950" marB="0">
                    <a:lnB w="6350">
                      <a:solidFill>
                        <a:srgbClr val="172B4C"/>
                      </a:solidFill>
                      <a:prstDash val="solid"/>
                    </a:lnB>
                    <a:solidFill>
                      <a:srgbClr val="FFFFFF"/>
                    </a:solidFill>
                  </a:tcPr>
                </a:tc>
                <a:extLst>
                  <a:ext uri="{0D108BD9-81ED-4DB2-BD59-A6C34878D82A}">
                    <a16:rowId xmlns:a16="http://schemas.microsoft.com/office/drawing/2014/main" val="10001"/>
                  </a:ext>
                </a:extLst>
              </a:tr>
              <a:tr h="505172">
                <a:tc vMerge="1">
                  <a:txBody>
                    <a:bodyPr/>
                    <a:lstStyle/>
                    <a:p>
                      <a:endParaRPr/>
                    </a:p>
                  </a:txBody>
                  <a:tcPr marL="0" marR="0" marT="46990" marB="0">
                    <a:lnB w="6350">
                      <a:solidFill>
                        <a:srgbClr val="172B4C"/>
                      </a:solidFill>
                      <a:prstDash val="solid"/>
                    </a:lnB>
                    <a:solidFill>
                      <a:srgbClr val="FFFFFF"/>
                    </a:solidFill>
                  </a:tcPr>
                </a:tc>
                <a:tc>
                  <a:txBody>
                    <a:bodyPr/>
                    <a:lstStyle/>
                    <a:p>
                      <a:pPr marL="71755">
                        <a:lnSpc>
                          <a:spcPct val="100000"/>
                        </a:lnSpc>
                        <a:spcBef>
                          <a:spcPts val="540"/>
                        </a:spcBef>
                      </a:pPr>
                      <a:r>
                        <a:rPr sz="900" b="1" spc="-25" dirty="0">
                          <a:solidFill>
                            <a:srgbClr val="172B4C"/>
                          </a:solidFill>
                          <a:latin typeface="Tahoma"/>
                          <a:cs typeface="Tahoma"/>
                        </a:rPr>
                        <a:t>Fællesoffentlig</a:t>
                      </a:r>
                      <a:endParaRPr sz="900" dirty="0">
                        <a:latin typeface="Tahoma"/>
                        <a:cs typeface="Tahoma"/>
                      </a:endParaRPr>
                    </a:p>
                  </a:txBody>
                  <a:tcPr marL="0" marR="0" marT="89950" marB="0">
                    <a:lnT w="6350">
                      <a:solidFill>
                        <a:srgbClr val="172B4C"/>
                      </a:solidFill>
                      <a:prstDash val="solid"/>
                    </a:lnT>
                    <a:lnB w="6350">
                      <a:solidFill>
                        <a:srgbClr val="172B4C"/>
                      </a:solidFill>
                      <a:prstDash val="solid"/>
                    </a:lnB>
                    <a:solidFill>
                      <a:srgbClr val="FFFFFF"/>
                    </a:solidFill>
                  </a:tcPr>
                </a:tc>
                <a:tc>
                  <a:txBody>
                    <a:bodyPr/>
                    <a:lstStyle/>
                    <a:p>
                      <a:pPr marL="186055" indent="-107314">
                        <a:lnSpc>
                          <a:spcPct val="100000"/>
                        </a:lnSpc>
                        <a:spcBef>
                          <a:spcPts val="540"/>
                        </a:spcBef>
                        <a:buChar char="–"/>
                        <a:tabLst>
                          <a:tab pos="186055" algn="l"/>
                        </a:tabLst>
                      </a:pPr>
                      <a:r>
                        <a:rPr sz="1000" dirty="0">
                          <a:solidFill>
                            <a:srgbClr val="172B4C"/>
                          </a:solidFill>
                          <a:latin typeface="Tahoma"/>
                          <a:cs typeface="Tahoma"/>
                        </a:rPr>
                        <a:t>Digital</a:t>
                      </a:r>
                      <a:r>
                        <a:rPr sz="1000" spc="-30" dirty="0">
                          <a:solidFill>
                            <a:srgbClr val="172B4C"/>
                          </a:solidFill>
                          <a:latin typeface="Tahoma"/>
                          <a:cs typeface="Tahoma"/>
                        </a:rPr>
                        <a:t> </a:t>
                      </a:r>
                      <a:r>
                        <a:rPr sz="1000" spc="-10" dirty="0">
                          <a:solidFill>
                            <a:srgbClr val="172B4C"/>
                          </a:solidFill>
                          <a:latin typeface="Tahoma"/>
                          <a:cs typeface="Tahoma"/>
                        </a:rPr>
                        <a:t>Sundhed</a:t>
                      </a:r>
                      <a:r>
                        <a:rPr sz="1000" spc="-30" dirty="0">
                          <a:solidFill>
                            <a:srgbClr val="172B4C"/>
                          </a:solidFill>
                          <a:latin typeface="Tahoma"/>
                          <a:cs typeface="Tahoma"/>
                        </a:rPr>
                        <a:t> </a:t>
                      </a:r>
                      <a:r>
                        <a:rPr sz="1000" spc="-10" dirty="0">
                          <a:solidFill>
                            <a:srgbClr val="172B4C"/>
                          </a:solidFill>
                          <a:latin typeface="Tahoma"/>
                          <a:cs typeface="Tahoma"/>
                        </a:rPr>
                        <a:t>Danmark</a:t>
                      </a:r>
                      <a:endParaRPr sz="1000" dirty="0">
                        <a:latin typeface="Tahoma"/>
                        <a:cs typeface="Tahoma"/>
                      </a:endParaRPr>
                    </a:p>
                    <a:p>
                      <a:pPr marL="186055" indent="-107314">
                        <a:lnSpc>
                          <a:spcPct val="100000"/>
                        </a:lnSpc>
                        <a:spcBef>
                          <a:spcPts val="55"/>
                        </a:spcBef>
                        <a:buChar char="–"/>
                        <a:tabLst>
                          <a:tab pos="186055" algn="l"/>
                        </a:tabLst>
                      </a:pPr>
                      <a:r>
                        <a:rPr sz="1000" dirty="0">
                          <a:solidFill>
                            <a:srgbClr val="172B4C"/>
                          </a:solidFill>
                          <a:latin typeface="Tahoma"/>
                          <a:cs typeface="Tahoma"/>
                        </a:rPr>
                        <a:t>Nationalt</a:t>
                      </a:r>
                      <a:r>
                        <a:rPr sz="1000" spc="-30" dirty="0">
                          <a:solidFill>
                            <a:srgbClr val="172B4C"/>
                          </a:solidFill>
                          <a:latin typeface="Tahoma"/>
                          <a:cs typeface="Tahoma"/>
                        </a:rPr>
                        <a:t> </a:t>
                      </a:r>
                      <a:r>
                        <a:rPr sz="1000" dirty="0">
                          <a:solidFill>
                            <a:srgbClr val="172B4C"/>
                          </a:solidFill>
                          <a:latin typeface="Tahoma"/>
                          <a:cs typeface="Tahoma"/>
                        </a:rPr>
                        <a:t>Center</a:t>
                      </a:r>
                      <a:r>
                        <a:rPr sz="1000" spc="-45" dirty="0">
                          <a:solidFill>
                            <a:srgbClr val="172B4C"/>
                          </a:solidFill>
                          <a:latin typeface="Tahoma"/>
                          <a:cs typeface="Tahoma"/>
                        </a:rPr>
                        <a:t> </a:t>
                      </a:r>
                      <a:r>
                        <a:rPr sz="1000" dirty="0">
                          <a:solidFill>
                            <a:srgbClr val="172B4C"/>
                          </a:solidFill>
                          <a:latin typeface="Tahoma"/>
                          <a:cs typeface="Tahoma"/>
                        </a:rPr>
                        <a:t>for</a:t>
                      </a:r>
                      <a:r>
                        <a:rPr sz="1000" spc="-50" dirty="0">
                          <a:solidFill>
                            <a:srgbClr val="172B4C"/>
                          </a:solidFill>
                          <a:latin typeface="Tahoma"/>
                          <a:cs typeface="Tahoma"/>
                        </a:rPr>
                        <a:t> </a:t>
                      </a:r>
                      <a:r>
                        <a:rPr sz="1000" spc="-10" dirty="0">
                          <a:solidFill>
                            <a:srgbClr val="172B4C"/>
                          </a:solidFill>
                          <a:latin typeface="Tahoma"/>
                          <a:cs typeface="Tahoma"/>
                        </a:rPr>
                        <a:t>Sundhedsinnovation</a:t>
                      </a:r>
                      <a:endParaRPr sz="1000" dirty="0">
                        <a:latin typeface="Tahoma"/>
                        <a:cs typeface="Tahoma"/>
                      </a:endParaRPr>
                    </a:p>
                  </a:txBody>
                  <a:tcPr marL="0" marR="0" marT="89950" marB="0">
                    <a:lnT w="6350">
                      <a:solidFill>
                        <a:srgbClr val="172B4C"/>
                      </a:solidFill>
                      <a:prstDash val="solid"/>
                    </a:lnT>
                    <a:lnB w="6350">
                      <a:solidFill>
                        <a:srgbClr val="172B4C"/>
                      </a:solidFill>
                      <a:prstDash val="solid"/>
                    </a:lnB>
                    <a:solidFill>
                      <a:srgbClr val="FFFFFF"/>
                    </a:solidFill>
                  </a:tcPr>
                </a:tc>
                <a:extLst>
                  <a:ext uri="{0D108BD9-81ED-4DB2-BD59-A6C34878D82A}">
                    <a16:rowId xmlns:a16="http://schemas.microsoft.com/office/drawing/2014/main" val="10002"/>
                  </a:ext>
                </a:extLst>
              </a:tr>
              <a:tr h="1107279">
                <a:tc rowSpan="3">
                  <a:txBody>
                    <a:bodyPr/>
                    <a:lstStyle/>
                    <a:p>
                      <a:pPr marL="71755">
                        <a:lnSpc>
                          <a:spcPct val="100000"/>
                        </a:lnSpc>
                        <a:spcBef>
                          <a:spcPts val="509"/>
                        </a:spcBef>
                      </a:pPr>
                      <a:r>
                        <a:rPr sz="1300" b="1" spc="-10" dirty="0">
                          <a:solidFill>
                            <a:srgbClr val="172B4C"/>
                          </a:solidFill>
                          <a:latin typeface="Tahoma"/>
                          <a:cs typeface="Tahoma"/>
                        </a:rPr>
                        <a:t>Regioner</a:t>
                      </a:r>
                      <a:endParaRPr sz="1300" dirty="0">
                        <a:latin typeface="Tahoma"/>
                        <a:cs typeface="Tahoma"/>
                      </a:endParaRPr>
                    </a:p>
                  </a:txBody>
                  <a:tcPr marL="0" marR="0" marT="63646" marB="0">
                    <a:lnT w="6350">
                      <a:solidFill>
                        <a:srgbClr val="172B4C"/>
                      </a:solidFill>
                      <a:prstDash val="solid"/>
                    </a:lnT>
                    <a:lnB w="6350">
                      <a:solidFill>
                        <a:srgbClr val="172B4C"/>
                      </a:solidFill>
                      <a:prstDash val="solid"/>
                    </a:lnB>
                    <a:solidFill>
                      <a:srgbClr val="DEEAF8"/>
                    </a:solidFill>
                  </a:tcPr>
                </a:tc>
                <a:tc gridSpan="2">
                  <a:txBody>
                    <a:bodyPr/>
                    <a:lstStyle/>
                    <a:p>
                      <a:pPr marL="1500505" lvl="1" indent="-107314">
                        <a:lnSpc>
                          <a:spcPct val="100000"/>
                        </a:lnSpc>
                        <a:spcBef>
                          <a:spcPts val="540"/>
                        </a:spcBef>
                        <a:buChar char="–"/>
                        <a:tabLst>
                          <a:tab pos="1043305" algn="l"/>
                        </a:tabLst>
                      </a:pPr>
                      <a:r>
                        <a:rPr sz="1000" spc="-25" dirty="0" err="1">
                          <a:solidFill>
                            <a:srgbClr val="172B4C"/>
                          </a:solidFill>
                          <a:latin typeface="Tahoma"/>
                          <a:cs typeface="Tahoma"/>
                        </a:rPr>
                        <a:t>Sygehuse</a:t>
                      </a:r>
                      <a:r>
                        <a:rPr sz="1000" spc="-25" dirty="0">
                          <a:solidFill>
                            <a:srgbClr val="172B4C"/>
                          </a:solidFill>
                          <a:latin typeface="Tahoma"/>
                          <a:cs typeface="Tahoma"/>
                        </a:rPr>
                        <a:t>, </a:t>
                      </a:r>
                      <a:r>
                        <a:rPr sz="1000" spc="-10" dirty="0">
                          <a:solidFill>
                            <a:srgbClr val="172B4C"/>
                          </a:solidFill>
                          <a:latin typeface="Tahoma"/>
                          <a:cs typeface="Tahoma"/>
                        </a:rPr>
                        <a:t>blandt</a:t>
                      </a:r>
                      <a:r>
                        <a:rPr sz="1000" spc="-20" dirty="0">
                          <a:solidFill>
                            <a:srgbClr val="172B4C"/>
                          </a:solidFill>
                          <a:latin typeface="Tahoma"/>
                          <a:cs typeface="Tahoma"/>
                        </a:rPr>
                        <a:t> </a:t>
                      </a:r>
                      <a:r>
                        <a:rPr sz="1000" spc="-10" dirty="0">
                          <a:solidFill>
                            <a:srgbClr val="172B4C"/>
                          </a:solidFill>
                          <a:latin typeface="Tahoma"/>
                          <a:cs typeface="Tahoma"/>
                        </a:rPr>
                        <a:t>andet</a:t>
                      </a:r>
                      <a:r>
                        <a:rPr sz="1000" spc="-20" dirty="0">
                          <a:solidFill>
                            <a:srgbClr val="172B4C"/>
                          </a:solidFill>
                          <a:latin typeface="Tahoma"/>
                          <a:cs typeface="Tahoma"/>
                        </a:rPr>
                        <a:t> </a:t>
                      </a:r>
                      <a:r>
                        <a:rPr sz="1000" spc="-10" dirty="0">
                          <a:solidFill>
                            <a:srgbClr val="172B4C"/>
                          </a:solidFill>
                          <a:latin typeface="Tahoma"/>
                          <a:cs typeface="Tahoma"/>
                        </a:rPr>
                        <a:t>psykiatri</a:t>
                      </a:r>
                      <a:r>
                        <a:rPr sz="1000" spc="-25" dirty="0">
                          <a:solidFill>
                            <a:srgbClr val="172B4C"/>
                          </a:solidFill>
                          <a:latin typeface="Tahoma"/>
                          <a:cs typeface="Tahoma"/>
                        </a:rPr>
                        <a:t> </a:t>
                      </a:r>
                      <a:r>
                        <a:rPr sz="1000" spc="-10" dirty="0">
                          <a:solidFill>
                            <a:srgbClr val="172B4C"/>
                          </a:solidFill>
                          <a:latin typeface="Tahoma"/>
                          <a:cs typeface="Tahoma"/>
                        </a:rPr>
                        <a:t>og</a:t>
                      </a:r>
                      <a:r>
                        <a:rPr sz="1000" spc="-20" dirty="0">
                          <a:solidFill>
                            <a:srgbClr val="172B4C"/>
                          </a:solidFill>
                          <a:latin typeface="Tahoma"/>
                          <a:cs typeface="Tahoma"/>
                        </a:rPr>
                        <a:t> </a:t>
                      </a:r>
                      <a:r>
                        <a:rPr sz="1000" spc="-10" dirty="0" err="1">
                          <a:solidFill>
                            <a:srgbClr val="172B4C"/>
                          </a:solidFill>
                          <a:latin typeface="Tahoma"/>
                          <a:cs typeface="Tahoma"/>
                        </a:rPr>
                        <a:t>akutberedskab</a:t>
                      </a:r>
                      <a:endParaRPr lang="da-DK" sz="1000" dirty="0">
                        <a:latin typeface="Tahoma"/>
                        <a:cs typeface="Tahoma"/>
                      </a:endParaRPr>
                    </a:p>
                    <a:p>
                      <a:pPr marL="1500505" lvl="1" indent="-107314">
                        <a:lnSpc>
                          <a:spcPct val="100000"/>
                        </a:lnSpc>
                        <a:spcBef>
                          <a:spcPts val="55"/>
                        </a:spcBef>
                        <a:buChar char="–"/>
                        <a:tabLst>
                          <a:tab pos="1043305" algn="l"/>
                        </a:tabLst>
                      </a:pPr>
                      <a:r>
                        <a:rPr lang="da-DK" sz="1000" dirty="0">
                          <a:solidFill>
                            <a:srgbClr val="172B4C"/>
                          </a:solidFill>
                          <a:latin typeface="Tahoma"/>
                          <a:cs typeface="Tahoma"/>
                        </a:rPr>
                        <a:t>Det</a:t>
                      </a:r>
                      <a:r>
                        <a:rPr lang="da-DK" sz="1000" spc="-20" dirty="0">
                          <a:solidFill>
                            <a:srgbClr val="172B4C"/>
                          </a:solidFill>
                          <a:latin typeface="Tahoma"/>
                          <a:cs typeface="Tahoma"/>
                        </a:rPr>
                        <a:t> </a:t>
                      </a:r>
                      <a:r>
                        <a:rPr lang="da-DK" sz="1000" spc="-10" dirty="0">
                          <a:solidFill>
                            <a:srgbClr val="172B4C"/>
                          </a:solidFill>
                          <a:latin typeface="Tahoma"/>
                          <a:cs typeface="Tahoma"/>
                        </a:rPr>
                        <a:t>almenmedicinske</a:t>
                      </a:r>
                      <a:r>
                        <a:rPr lang="da-DK" sz="1000" spc="-15" dirty="0">
                          <a:solidFill>
                            <a:srgbClr val="172B4C"/>
                          </a:solidFill>
                          <a:latin typeface="Tahoma"/>
                          <a:cs typeface="Tahoma"/>
                        </a:rPr>
                        <a:t> </a:t>
                      </a:r>
                      <a:r>
                        <a:rPr lang="da-DK" sz="1000" dirty="0">
                          <a:solidFill>
                            <a:srgbClr val="172B4C"/>
                          </a:solidFill>
                          <a:latin typeface="Tahoma"/>
                          <a:cs typeface="Tahoma"/>
                        </a:rPr>
                        <a:t>tilbud</a:t>
                      </a:r>
                      <a:r>
                        <a:rPr lang="da-DK" sz="1000" spc="-15" dirty="0">
                          <a:solidFill>
                            <a:srgbClr val="172B4C"/>
                          </a:solidFill>
                          <a:latin typeface="Tahoma"/>
                          <a:cs typeface="Tahoma"/>
                        </a:rPr>
                        <a:t> </a:t>
                      </a:r>
                      <a:r>
                        <a:rPr lang="da-DK" sz="1000" spc="-10" dirty="0">
                          <a:solidFill>
                            <a:srgbClr val="172B4C"/>
                          </a:solidFill>
                          <a:latin typeface="Tahoma"/>
                          <a:cs typeface="Tahoma"/>
                        </a:rPr>
                        <a:t>og</a:t>
                      </a:r>
                      <a:r>
                        <a:rPr lang="da-DK" sz="1000" spc="-15" dirty="0">
                          <a:solidFill>
                            <a:srgbClr val="172B4C"/>
                          </a:solidFill>
                          <a:latin typeface="Tahoma"/>
                          <a:cs typeface="Tahoma"/>
                        </a:rPr>
                        <a:t> </a:t>
                      </a:r>
                      <a:r>
                        <a:rPr lang="da-DK" sz="1000" spc="-10" dirty="0">
                          <a:solidFill>
                            <a:srgbClr val="172B4C"/>
                          </a:solidFill>
                          <a:latin typeface="Tahoma"/>
                          <a:cs typeface="Tahoma"/>
                        </a:rPr>
                        <a:t>øvrig</a:t>
                      </a:r>
                      <a:r>
                        <a:rPr lang="da-DK" sz="1000" spc="-15" dirty="0">
                          <a:solidFill>
                            <a:srgbClr val="172B4C"/>
                          </a:solidFill>
                          <a:latin typeface="Tahoma"/>
                          <a:cs typeface="Tahoma"/>
                        </a:rPr>
                        <a:t> </a:t>
                      </a:r>
                      <a:r>
                        <a:rPr lang="da-DK" sz="1000" spc="-10" dirty="0">
                          <a:solidFill>
                            <a:srgbClr val="172B4C"/>
                          </a:solidFill>
                          <a:latin typeface="Tahoma"/>
                          <a:cs typeface="Tahoma"/>
                        </a:rPr>
                        <a:t>praksissektor,</a:t>
                      </a:r>
                      <a:endParaRPr lang="da-DK" sz="1000" dirty="0">
                        <a:latin typeface="Tahoma"/>
                        <a:cs typeface="Tahoma"/>
                      </a:endParaRPr>
                    </a:p>
                    <a:p>
                      <a:pPr marL="1501140" lvl="1">
                        <a:lnSpc>
                          <a:spcPct val="100000"/>
                        </a:lnSpc>
                      </a:pPr>
                      <a:r>
                        <a:rPr sz="1000" dirty="0">
                          <a:solidFill>
                            <a:srgbClr val="172B4C"/>
                          </a:solidFill>
                          <a:latin typeface="Tahoma"/>
                          <a:cs typeface="Tahoma"/>
                        </a:rPr>
                        <a:t>for</a:t>
                      </a:r>
                      <a:r>
                        <a:rPr sz="1000" spc="-40" dirty="0">
                          <a:solidFill>
                            <a:srgbClr val="172B4C"/>
                          </a:solidFill>
                          <a:latin typeface="Tahoma"/>
                          <a:cs typeface="Tahoma"/>
                        </a:rPr>
                        <a:t> </a:t>
                      </a:r>
                      <a:r>
                        <a:rPr sz="1000" spc="-10" dirty="0">
                          <a:solidFill>
                            <a:srgbClr val="172B4C"/>
                          </a:solidFill>
                          <a:latin typeface="Tahoma"/>
                          <a:cs typeface="Tahoma"/>
                        </a:rPr>
                        <a:t>eksempel </a:t>
                      </a:r>
                      <a:r>
                        <a:rPr sz="1000" spc="-25" dirty="0">
                          <a:solidFill>
                            <a:srgbClr val="172B4C"/>
                          </a:solidFill>
                          <a:latin typeface="Tahoma"/>
                          <a:cs typeface="Tahoma"/>
                        </a:rPr>
                        <a:t>speciallægehjælp,</a:t>
                      </a:r>
                      <a:r>
                        <a:rPr sz="1000" spc="-15" dirty="0">
                          <a:solidFill>
                            <a:srgbClr val="172B4C"/>
                          </a:solidFill>
                          <a:latin typeface="Tahoma"/>
                          <a:cs typeface="Tahoma"/>
                        </a:rPr>
                        <a:t> </a:t>
                      </a:r>
                      <a:r>
                        <a:rPr sz="1000" dirty="0">
                          <a:solidFill>
                            <a:srgbClr val="172B4C"/>
                          </a:solidFill>
                          <a:latin typeface="Tahoma"/>
                          <a:cs typeface="Tahoma"/>
                        </a:rPr>
                        <a:t>fysioterapi</a:t>
                      </a:r>
                      <a:r>
                        <a:rPr sz="1000" spc="-10" dirty="0">
                          <a:solidFill>
                            <a:srgbClr val="172B4C"/>
                          </a:solidFill>
                          <a:latin typeface="Tahoma"/>
                          <a:cs typeface="Tahoma"/>
                        </a:rPr>
                        <a:t> og</a:t>
                      </a:r>
                      <a:r>
                        <a:rPr sz="1000" spc="-15" dirty="0">
                          <a:solidFill>
                            <a:srgbClr val="172B4C"/>
                          </a:solidFill>
                          <a:latin typeface="Tahoma"/>
                          <a:cs typeface="Tahoma"/>
                        </a:rPr>
                        <a:t> </a:t>
                      </a:r>
                      <a:r>
                        <a:rPr sz="1000" spc="-10" dirty="0" err="1">
                          <a:solidFill>
                            <a:srgbClr val="172B4C"/>
                          </a:solidFill>
                          <a:latin typeface="Tahoma"/>
                          <a:cs typeface="Tahoma"/>
                        </a:rPr>
                        <a:t>psykolog</a:t>
                      </a:r>
                      <a:endParaRPr lang="da-DK" sz="1000" dirty="0">
                        <a:latin typeface="Tahoma"/>
                        <a:cs typeface="Tahoma"/>
                      </a:endParaRPr>
                    </a:p>
                    <a:p>
                      <a:pPr marL="1501140" marR="415925" lvl="1" indent="-107950">
                        <a:lnSpc>
                          <a:spcPct val="100000"/>
                        </a:lnSpc>
                        <a:spcBef>
                          <a:spcPts val="155"/>
                        </a:spcBef>
                        <a:buChar char="–"/>
                        <a:tabLst>
                          <a:tab pos="1043940" algn="l"/>
                        </a:tabLst>
                      </a:pPr>
                      <a:r>
                        <a:rPr lang="da-DK" sz="1000" spc="-10" dirty="0">
                          <a:solidFill>
                            <a:srgbClr val="172B4C"/>
                          </a:solidFill>
                          <a:latin typeface="Tahoma"/>
                          <a:cs typeface="Tahoma"/>
                        </a:rPr>
                        <a:t>Udvalgte</a:t>
                      </a:r>
                      <a:r>
                        <a:rPr lang="da-DK" sz="1000" spc="-20" dirty="0">
                          <a:solidFill>
                            <a:srgbClr val="172B4C"/>
                          </a:solidFill>
                          <a:latin typeface="Tahoma"/>
                          <a:cs typeface="Tahoma"/>
                        </a:rPr>
                        <a:t> </a:t>
                      </a:r>
                      <a:r>
                        <a:rPr lang="da-DK" sz="1000" spc="-10" dirty="0">
                          <a:solidFill>
                            <a:srgbClr val="172B4C"/>
                          </a:solidFill>
                          <a:latin typeface="Tahoma"/>
                          <a:cs typeface="Tahoma"/>
                        </a:rPr>
                        <a:t>sundhedsopgaver</a:t>
                      </a:r>
                      <a:r>
                        <a:rPr lang="da-DK" sz="1000" spc="-45" dirty="0">
                          <a:solidFill>
                            <a:srgbClr val="172B4C"/>
                          </a:solidFill>
                          <a:latin typeface="Tahoma"/>
                          <a:cs typeface="Tahoma"/>
                        </a:rPr>
                        <a:t> </a:t>
                      </a:r>
                      <a:r>
                        <a:rPr lang="da-DK" sz="1000" spc="-10" dirty="0">
                          <a:solidFill>
                            <a:srgbClr val="172B4C"/>
                          </a:solidFill>
                          <a:latin typeface="Tahoma"/>
                          <a:cs typeface="Tahoma"/>
                        </a:rPr>
                        <a:t>overtaget</a:t>
                      </a:r>
                      <a:r>
                        <a:rPr lang="da-DK" sz="1000" spc="-20" dirty="0">
                          <a:solidFill>
                            <a:srgbClr val="172B4C"/>
                          </a:solidFill>
                          <a:latin typeface="Tahoma"/>
                          <a:cs typeface="Tahoma"/>
                        </a:rPr>
                        <a:t> </a:t>
                      </a:r>
                      <a:r>
                        <a:rPr lang="da-DK" sz="1000" spc="-10" dirty="0">
                          <a:solidFill>
                            <a:srgbClr val="172B4C"/>
                          </a:solidFill>
                          <a:latin typeface="Tahoma"/>
                          <a:cs typeface="Tahoma"/>
                        </a:rPr>
                        <a:t>fra</a:t>
                      </a:r>
                      <a:r>
                        <a:rPr lang="da-DK" sz="1000" spc="-15" dirty="0">
                          <a:solidFill>
                            <a:srgbClr val="172B4C"/>
                          </a:solidFill>
                          <a:latin typeface="Tahoma"/>
                          <a:cs typeface="Tahoma"/>
                        </a:rPr>
                        <a:t> </a:t>
                      </a:r>
                      <a:r>
                        <a:rPr lang="da-DK" sz="1000" spc="-25" dirty="0">
                          <a:solidFill>
                            <a:srgbClr val="172B4C"/>
                          </a:solidFill>
                          <a:latin typeface="Tahoma"/>
                          <a:cs typeface="Tahoma"/>
                        </a:rPr>
                        <a:t>kommuner,</a:t>
                      </a:r>
                      <a:r>
                        <a:rPr lang="da-DK" sz="1000" spc="-20" dirty="0">
                          <a:solidFill>
                            <a:srgbClr val="172B4C"/>
                          </a:solidFill>
                          <a:latin typeface="Tahoma"/>
                          <a:cs typeface="Tahoma"/>
                        </a:rPr>
                        <a:t> </a:t>
                      </a:r>
                      <a:r>
                        <a:rPr lang="da-DK" sz="1000" dirty="0">
                          <a:solidFill>
                            <a:srgbClr val="172B4C"/>
                          </a:solidFill>
                          <a:latin typeface="Tahoma"/>
                          <a:cs typeface="Tahoma"/>
                        </a:rPr>
                        <a:t>for</a:t>
                      </a:r>
                      <a:r>
                        <a:rPr lang="da-DK" sz="1000" spc="-45" dirty="0">
                          <a:solidFill>
                            <a:srgbClr val="172B4C"/>
                          </a:solidFill>
                          <a:latin typeface="Tahoma"/>
                          <a:cs typeface="Tahoma"/>
                        </a:rPr>
                        <a:t> </a:t>
                      </a:r>
                      <a:r>
                        <a:rPr lang="da-DK" sz="1000" spc="-10" dirty="0">
                          <a:solidFill>
                            <a:srgbClr val="172B4C"/>
                          </a:solidFill>
                          <a:latin typeface="Tahoma"/>
                          <a:cs typeface="Tahoma"/>
                        </a:rPr>
                        <a:t>eksempel </a:t>
                      </a:r>
                      <a:r>
                        <a:rPr lang="da-DK" sz="1000" spc="-20" dirty="0">
                          <a:solidFill>
                            <a:srgbClr val="172B4C"/>
                          </a:solidFill>
                          <a:latin typeface="Tahoma"/>
                          <a:cs typeface="Tahoma"/>
                        </a:rPr>
                        <a:t>akutsygepleje,</a:t>
                      </a:r>
                      <a:r>
                        <a:rPr lang="da-DK" sz="1000" spc="10" dirty="0">
                          <a:solidFill>
                            <a:srgbClr val="172B4C"/>
                          </a:solidFill>
                          <a:latin typeface="Tahoma"/>
                          <a:cs typeface="Tahoma"/>
                        </a:rPr>
                        <a:t> </a:t>
                      </a:r>
                      <a:r>
                        <a:rPr lang="da-DK" sz="1000" spc="-10" dirty="0">
                          <a:solidFill>
                            <a:srgbClr val="172B4C"/>
                          </a:solidFill>
                          <a:latin typeface="Tahoma"/>
                          <a:cs typeface="Tahoma"/>
                        </a:rPr>
                        <a:t>patientrettet</a:t>
                      </a:r>
                      <a:r>
                        <a:rPr lang="da-DK" sz="1000" spc="10" dirty="0">
                          <a:solidFill>
                            <a:srgbClr val="172B4C"/>
                          </a:solidFill>
                          <a:latin typeface="Tahoma"/>
                          <a:cs typeface="Tahoma"/>
                        </a:rPr>
                        <a:t> </a:t>
                      </a:r>
                      <a:r>
                        <a:rPr lang="da-DK" sz="1000" spc="-10" dirty="0">
                          <a:solidFill>
                            <a:srgbClr val="172B4C"/>
                          </a:solidFill>
                          <a:latin typeface="Tahoma"/>
                          <a:cs typeface="Tahoma"/>
                        </a:rPr>
                        <a:t>forebyggelse</a:t>
                      </a:r>
                      <a:r>
                        <a:rPr lang="da-DK" sz="1000" spc="15" dirty="0">
                          <a:solidFill>
                            <a:srgbClr val="172B4C"/>
                          </a:solidFill>
                          <a:latin typeface="Tahoma"/>
                          <a:cs typeface="Tahoma"/>
                        </a:rPr>
                        <a:t> </a:t>
                      </a:r>
                      <a:r>
                        <a:rPr lang="da-DK" sz="1000" spc="-10" dirty="0">
                          <a:solidFill>
                            <a:srgbClr val="172B4C"/>
                          </a:solidFill>
                          <a:latin typeface="Tahoma"/>
                          <a:cs typeface="Tahoma"/>
                        </a:rPr>
                        <a:t>og</a:t>
                      </a:r>
                      <a:r>
                        <a:rPr lang="da-DK" sz="1000" spc="10" dirty="0">
                          <a:solidFill>
                            <a:srgbClr val="172B4C"/>
                          </a:solidFill>
                          <a:latin typeface="Tahoma"/>
                          <a:cs typeface="Tahoma"/>
                        </a:rPr>
                        <a:t> </a:t>
                      </a:r>
                      <a:r>
                        <a:rPr lang="da-DK" sz="1000" spc="-20" dirty="0">
                          <a:solidFill>
                            <a:srgbClr val="172B4C"/>
                          </a:solidFill>
                          <a:latin typeface="Tahoma"/>
                          <a:cs typeface="Tahoma"/>
                        </a:rPr>
                        <a:t>sengepladser</a:t>
                      </a:r>
                      <a:r>
                        <a:rPr lang="da-DK" sz="1000" spc="-15" dirty="0">
                          <a:solidFill>
                            <a:srgbClr val="172B4C"/>
                          </a:solidFill>
                          <a:latin typeface="Tahoma"/>
                          <a:cs typeface="Tahoma"/>
                        </a:rPr>
                        <a:t> </a:t>
                      </a:r>
                      <a:r>
                        <a:rPr lang="da-DK" sz="1000" spc="-25" dirty="0">
                          <a:solidFill>
                            <a:srgbClr val="172B4C"/>
                          </a:solidFill>
                          <a:latin typeface="Tahoma"/>
                          <a:cs typeface="Tahoma"/>
                        </a:rPr>
                        <a:t>med </a:t>
                      </a:r>
                      <a:r>
                        <a:rPr lang="da-DK" sz="1000" spc="-10" dirty="0">
                          <a:solidFill>
                            <a:srgbClr val="172B4C"/>
                          </a:solidFill>
                          <a:latin typeface="Tahoma"/>
                          <a:cs typeface="Tahoma"/>
                        </a:rPr>
                        <a:t>sundhedsfaglige</a:t>
                      </a:r>
                      <a:r>
                        <a:rPr lang="da-DK" sz="1000" spc="-50" dirty="0">
                          <a:solidFill>
                            <a:srgbClr val="172B4C"/>
                          </a:solidFill>
                          <a:latin typeface="Tahoma"/>
                          <a:cs typeface="Tahoma"/>
                        </a:rPr>
                        <a:t> </a:t>
                      </a:r>
                      <a:r>
                        <a:rPr lang="da-DK" sz="1000" spc="-10" dirty="0">
                          <a:solidFill>
                            <a:srgbClr val="172B4C"/>
                          </a:solidFill>
                          <a:latin typeface="Tahoma"/>
                          <a:cs typeface="Tahoma"/>
                        </a:rPr>
                        <a:t>indsatser</a:t>
                      </a:r>
                      <a:br>
                        <a:rPr lang="da-DK" sz="1000" spc="-10" dirty="0">
                          <a:solidFill>
                            <a:srgbClr val="172B4C"/>
                          </a:solidFill>
                          <a:latin typeface="Tahoma"/>
                          <a:cs typeface="Tahoma"/>
                        </a:rPr>
                      </a:br>
                      <a:endParaRPr lang="da-DK" sz="1000" dirty="0">
                        <a:latin typeface="Tahoma"/>
                        <a:cs typeface="Tahoma"/>
                      </a:endParaRPr>
                    </a:p>
                  </a:txBody>
                  <a:tcPr marL="0" marR="0" marT="0" marB="0">
                    <a:lnT w="6350">
                      <a:solidFill>
                        <a:srgbClr val="172B4C"/>
                      </a:solidFill>
                      <a:prstDash val="solid"/>
                    </a:lnT>
                    <a:lnB w="6350">
                      <a:solidFill>
                        <a:srgbClr val="172B4C"/>
                      </a:solidFill>
                      <a:prstDash val="solid"/>
                    </a:lnB>
                    <a:solidFill>
                      <a:srgbClr val="DEEAF8"/>
                    </a:solidFill>
                  </a:tcPr>
                </a:tc>
                <a:tc hMerge="1">
                  <a:txBody>
                    <a:bodyPr/>
                    <a:lstStyle/>
                    <a:p>
                      <a:endParaRPr/>
                    </a:p>
                  </a:txBody>
                  <a:tcPr marL="0" marR="0" marT="0" marB="0"/>
                </a:tc>
                <a:extLst>
                  <a:ext uri="{0D108BD9-81ED-4DB2-BD59-A6C34878D82A}">
                    <a16:rowId xmlns:a16="http://schemas.microsoft.com/office/drawing/2014/main" val="10003"/>
                  </a:ext>
                </a:extLst>
              </a:tr>
              <a:tr h="847002">
                <a:tc vMerge="1">
                  <a:txBody>
                    <a:bodyPr/>
                    <a:lstStyle/>
                    <a:p>
                      <a:endParaRPr/>
                    </a:p>
                  </a:txBody>
                  <a:tcPr marL="0" marR="0" marT="64769" marB="0">
                    <a:lnT w="6350">
                      <a:solidFill>
                        <a:srgbClr val="172B4C"/>
                      </a:solidFill>
                      <a:prstDash val="solid"/>
                    </a:lnT>
                    <a:lnB w="6350">
                      <a:solidFill>
                        <a:srgbClr val="172B4C"/>
                      </a:solidFill>
                      <a:prstDash val="solid"/>
                    </a:lnB>
                    <a:solidFill>
                      <a:srgbClr val="DEEAF8"/>
                    </a:solidFill>
                  </a:tcPr>
                </a:tc>
                <a:tc>
                  <a:txBody>
                    <a:bodyPr/>
                    <a:lstStyle/>
                    <a:p>
                      <a:pPr marL="71755">
                        <a:lnSpc>
                          <a:spcPct val="100000"/>
                        </a:lnSpc>
                        <a:spcBef>
                          <a:spcPts val="540"/>
                        </a:spcBef>
                      </a:pPr>
                      <a:r>
                        <a:rPr sz="900" b="1" spc="-10" dirty="0">
                          <a:solidFill>
                            <a:srgbClr val="172B4C"/>
                          </a:solidFill>
                          <a:latin typeface="Tahoma"/>
                          <a:cs typeface="Tahoma"/>
                        </a:rPr>
                        <a:t>Regionsråd</a:t>
                      </a:r>
                      <a:endParaRPr sz="900" dirty="0">
                        <a:latin typeface="Tahoma"/>
                        <a:cs typeface="Tahoma"/>
                      </a:endParaRPr>
                    </a:p>
                  </a:txBody>
                  <a:tcPr marL="0" marR="0" marT="89950" marB="0">
                    <a:lnT w="6350">
                      <a:solidFill>
                        <a:srgbClr val="172B4C"/>
                      </a:solidFill>
                      <a:prstDash val="solid"/>
                    </a:lnT>
                    <a:lnB w="6350">
                      <a:solidFill>
                        <a:srgbClr val="172B4C"/>
                      </a:solidFill>
                      <a:prstDash val="solid"/>
                    </a:lnB>
                    <a:solidFill>
                      <a:srgbClr val="DEEAF8"/>
                    </a:solidFill>
                  </a:tcPr>
                </a:tc>
                <a:tc>
                  <a:txBody>
                    <a:bodyPr/>
                    <a:lstStyle/>
                    <a:p>
                      <a:pPr marL="186055" indent="-107314">
                        <a:lnSpc>
                          <a:spcPct val="100000"/>
                        </a:lnSpc>
                        <a:spcBef>
                          <a:spcPts val="540"/>
                        </a:spcBef>
                        <a:buChar char="–"/>
                        <a:tabLst>
                          <a:tab pos="186055" algn="l"/>
                        </a:tabLst>
                      </a:pPr>
                      <a:r>
                        <a:rPr sz="1000" dirty="0">
                          <a:solidFill>
                            <a:srgbClr val="172B4C"/>
                          </a:solidFill>
                          <a:latin typeface="Tahoma"/>
                          <a:cs typeface="Tahoma"/>
                        </a:rPr>
                        <a:t>Overordnet</a:t>
                      </a:r>
                      <a:r>
                        <a:rPr sz="1000" spc="-25" dirty="0">
                          <a:solidFill>
                            <a:srgbClr val="172B4C"/>
                          </a:solidFill>
                          <a:latin typeface="Tahoma"/>
                          <a:cs typeface="Tahoma"/>
                        </a:rPr>
                        <a:t> </a:t>
                      </a:r>
                      <a:r>
                        <a:rPr sz="1000" spc="-20" dirty="0">
                          <a:solidFill>
                            <a:srgbClr val="172B4C"/>
                          </a:solidFill>
                          <a:latin typeface="Tahoma"/>
                          <a:cs typeface="Tahoma"/>
                        </a:rPr>
                        <a:t>ansvar</a:t>
                      </a:r>
                      <a:r>
                        <a:rPr sz="1000" spc="-45" dirty="0">
                          <a:solidFill>
                            <a:srgbClr val="172B4C"/>
                          </a:solidFill>
                          <a:latin typeface="Tahoma"/>
                          <a:cs typeface="Tahoma"/>
                        </a:rPr>
                        <a:t> </a:t>
                      </a:r>
                      <a:r>
                        <a:rPr sz="1000" dirty="0">
                          <a:solidFill>
                            <a:srgbClr val="172B4C"/>
                          </a:solidFill>
                          <a:latin typeface="Tahoma"/>
                          <a:cs typeface="Tahoma"/>
                        </a:rPr>
                        <a:t>for</a:t>
                      </a:r>
                      <a:r>
                        <a:rPr sz="1000" spc="-50" dirty="0">
                          <a:solidFill>
                            <a:srgbClr val="172B4C"/>
                          </a:solidFill>
                          <a:latin typeface="Tahoma"/>
                          <a:cs typeface="Tahoma"/>
                        </a:rPr>
                        <a:t> </a:t>
                      </a:r>
                      <a:r>
                        <a:rPr sz="1000" spc="-10" dirty="0">
                          <a:solidFill>
                            <a:srgbClr val="172B4C"/>
                          </a:solidFill>
                          <a:latin typeface="Tahoma"/>
                          <a:cs typeface="Tahoma"/>
                        </a:rPr>
                        <a:t>alle</a:t>
                      </a:r>
                      <a:r>
                        <a:rPr sz="1000" spc="-20" dirty="0">
                          <a:solidFill>
                            <a:srgbClr val="172B4C"/>
                          </a:solidFill>
                          <a:latin typeface="Tahoma"/>
                          <a:cs typeface="Tahoma"/>
                        </a:rPr>
                        <a:t> </a:t>
                      </a:r>
                      <a:r>
                        <a:rPr sz="1000" spc="-10" dirty="0">
                          <a:solidFill>
                            <a:srgbClr val="172B4C"/>
                          </a:solidFill>
                          <a:latin typeface="Tahoma"/>
                          <a:cs typeface="Tahoma"/>
                        </a:rPr>
                        <a:t>regionens</a:t>
                      </a:r>
                      <a:r>
                        <a:rPr sz="1000" spc="-25" dirty="0">
                          <a:solidFill>
                            <a:srgbClr val="172B4C"/>
                          </a:solidFill>
                          <a:latin typeface="Tahoma"/>
                          <a:cs typeface="Tahoma"/>
                        </a:rPr>
                        <a:t> </a:t>
                      </a:r>
                      <a:r>
                        <a:rPr sz="1000" spc="-10" dirty="0">
                          <a:solidFill>
                            <a:srgbClr val="172B4C"/>
                          </a:solidFill>
                          <a:latin typeface="Tahoma"/>
                          <a:cs typeface="Tahoma"/>
                        </a:rPr>
                        <a:t>opgaver</a:t>
                      </a:r>
                      <a:endParaRPr sz="1000" dirty="0">
                        <a:latin typeface="Tahoma"/>
                        <a:cs typeface="Tahoma"/>
                      </a:endParaRPr>
                    </a:p>
                    <a:p>
                      <a:pPr marL="186055" indent="-107314">
                        <a:lnSpc>
                          <a:spcPct val="100000"/>
                        </a:lnSpc>
                        <a:spcBef>
                          <a:spcPts val="55"/>
                        </a:spcBef>
                        <a:buChar char="–"/>
                        <a:tabLst>
                          <a:tab pos="186055" algn="l"/>
                        </a:tabLst>
                      </a:pPr>
                      <a:r>
                        <a:rPr sz="1000" spc="-20" dirty="0">
                          <a:solidFill>
                            <a:srgbClr val="172B4C"/>
                          </a:solidFill>
                          <a:latin typeface="Tahoma"/>
                          <a:cs typeface="Tahoma"/>
                        </a:rPr>
                        <a:t>Sygehus-</a:t>
                      </a:r>
                      <a:r>
                        <a:rPr sz="1000" spc="-35" dirty="0">
                          <a:solidFill>
                            <a:srgbClr val="172B4C"/>
                          </a:solidFill>
                          <a:latin typeface="Tahoma"/>
                          <a:cs typeface="Tahoma"/>
                        </a:rPr>
                        <a:t> </a:t>
                      </a:r>
                      <a:r>
                        <a:rPr sz="1000" spc="-10" dirty="0">
                          <a:solidFill>
                            <a:srgbClr val="172B4C"/>
                          </a:solidFill>
                          <a:latin typeface="Tahoma"/>
                          <a:cs typeface="Tahoma"/>
                        </a:rPr>
                        <a:t>og</a:t>
                      </a:r>
                      <a:r>
                        <a:rPr sz="1000" spc="-30" dirty="0">
                          <a:solidFill>
                            <a:srgbClr val="172B4C"/>
                          </a:solidFill>
                          <a:latin typeface="Tahoma"/>
                          <a:cs typeface="Tahoma"/>
                        </a:rPr>
                        <a:t> </a:t>
                      </a:r>
                      <a:r>
                        <a:rPr sz="1000" spc="-10" dirty="0">
                          <a:solidFill>
                            <a:srgbClr val="172B4C"/>
                          </a:solidFill>
                          <a:latin typeface="Tahoma"/>
                          <a:cs typeface="Tahoma"/>
                        </a:rPr>
                        <a:t>sundhedsplanlægning</a:t>
                      </a:r>
                      <a:endParaRPr sz="1000" dirty="0">
                        <a:latin typeface="Tahoma"/>
                        <a:cs typeface="Tahoma"/>
                      </a:endParaRPr>
                    </a:p>
                    <a:p>
                      <a:pPr marL="186055" indent="-107314">
                        <a:lnSpc>
                          <a:spcPct val="100000"/>
                        </a:lnSpc>
                        <a:spcBef>
                          <a:spcPts val="50"/>
                        </a:spcBef>
                        <a:buChar char="–"/>
                        <a:tabLst>
                          <a:tab pos="186055" algn="l"/>
                        </a:tabLst>
                      </a:pPr>
                      <a:r>
                        <a:rPr sz="1000" dirty="0">
                          <a:solidFill>
                            <a:srgbClr val="172B4C"/>
                          </a:solidFill>
                          <a:latin typeface="Tahoma"/>
                          <a:cs typeface="Tahoma"/>
                        </a:rPr>
                        <a:t>Budget</a:t>
                      </a:r>
                      <a:r>
                        <a:rPr sz="1000" spc="-45" dirty="0">
                          <a:solidFill>
                            <a:srgbClr val="172B4C"/>
                          </a:solidFill>
                          <a:latin typeface="Tahoma"/>
                          <a:cs typeface="Tahoma"/>
                        </a:rPr>
                        <a:t> </a:t>
                      </a:r>
                      <a:r>
                        <a:rPr sz="1000" spc="-10" dirty="0">
                          <a:solidFill>
                            <a:srgbClr val="172B4C"/>
                          </a:solidFill>
                          <a:latin typeface="Tahoma"/>
                          <a:cs typeface="Tahoma"/>
                        </a:rPr>
                        <a:t>og</a:t>
                      </a:r>
                      <a:r>
                        <a:rPr sz="1000" spc="-40" dirty="0">
                          <a:solidFill>
                            <a:srgbClr val="172B4C"/>
                          </a:solidFill>
                          <a:latin typeface="Tahoma"/>
                          <a:cs typeface="Tahoma"/>
                        </a:rPr>
                        <a:t> </a:t>
                      </a:r>
                      <a:r>
                        <a:rPr sz="1000" spc="-10" dirty="0">
                          <a:solidFill>
                            <a:srgbClr val="172B4C"/>
                          </a:solidFill>
                          <a:latin typeface="Tahoma"/>
                          <a:cs typeface="Tahoma"/>
                        </a:rPr>
                        <a:t>fordeling</a:t>
                      </a:r>
                      <a:r>
                        <a:rPr sz="1000" spc="-40" dirty="0">
                          <a:solidFill>
                            <a:srgbClr val="172B4C"/>
                          </a:solidFill>
                          <a:latin typeface="Tahoma"/>
                          <a:cs typeface="Tahoma"/>
                        </a:rPr>
                        <a:t> </a:t>
                      </a:r>
                      <a:r>
                        <a:rPr sz="1000" spc="-10" dirty="0">
                          <a:solidFill>
                            <a:srgbClr val="172B4C"/>
                          </a:solidFill>
                          <a:latin typeface="Tahoma"/>
                          <a:cs typeface="Tahoma"/>
                        </a:rPr>
                        <a:t>af</a:t>
                      </a:r>
                      <a:r>
                        <a:rPr sz="1000" spc="-60" dirty="0">
                          <a:solidFill>
                            <a:srgbClr val="172B4C"/>
                          </a:solidFill>
                          <a:latin typeface="Tahoma"/>
                          <a:cs typeface="Tahoma"/>
                        </a:rPr>
                        <a:t> </a:t>
                      </a:r>
                      <a:r>
                        <a:rPr sz="1000" spc="-10" dirty="0">
                          <a:solidFill>
                            <a:srgbClr val="172B4C"/>
                          </a:solidFill>
                          <a:latin typeface="Tahoma"/>
                          <a:cs typeface="Tahoma"/>
                        </a:rPr>
                        <a:t>ressourcer</a:t>
                      </a:r>
                      <a:endParaRPr sz="1000" dirty="0">
                        <a:latin typeface="Tahoma"/>
                        <a:cs typeface="Tahoma"/>
                      </a:endParaRPr>
                    </a:p>
                    <a:p>
                      <a:pPr marL="186055" indent="-107314">
                        <a:lnSpc>
                          <a:spcPct val="100000"/>
                        </a:lnSpc>
                        <a:spcBef>
                          <a:spcPts val="50"/>
                        </a:spcBef>
                        <a:buChar char="–"/>
                        <a:tabLst>
                          <a:tab pos="186055" algn="l"/>
                        </a:tabLst>
                      </a:pPr>
                      <a:r>
                        <a:rPr sz="1000" dirty="0">
                          <a:solidFill>
                            <a:srgbClr val="172B4C"/>
                          </a:solidFill>
                          <a:latin typeface="Tahoma"/>
                          <a:cs typeface="Tahoma"/>
                        </a:rPr>
                        <a:t>Overholdelse</a:t>
                      </a:r>
                      <a:r>
                        <a:rPr sz="1000" spc="10" dirty="0">
                          <a:solidFill>
                            <a:srgbClr val="172B4C"/>
                          </a:solidFill>
                          <a:latin typeface="Tahoma"/>
                          <a:cs typeface="Tahoma"/>
                        </a:rPr>
                        <a:t> </a:t>
                      </a:r>
                      <a:r>
                        <a:rPr sz="1000" spc="-10" dirty="0">
                          <a:solidFill>
                            <a:srgbClr val="172B4C"/>
                          </a:solidFill>
                          <a:latin typeface="Tahoma"/>
                          <a:cs typeface="Tahoma"/>
                        </a:rPr>
                        <a:t>af</a:t>
                      </a:r>
                      <a:r>
                        <a:rPr sz="1000" spc="-5" dirty="0">
                          <a:solidFill>
                            <a:srgbClr val="172B4C"/>
                          </a:solidFill>
                          <a:latin typeface="Tahoma"/>
                          <a:cs typeface="Tahoma"/>
                        </a:rPr>
                        <a:t> </a:t>
                      </a:r>
                      <a:r>
                        <a:rPr sz="1000" spc="-10" dirty="0">
                          <a:solidFill>
                            <a:srgbClr val="172B4C"/>
                          </a:solidFill>
                          <a:latin typeface="Tahoma"/>
                          <a:cs typeface="Tahoma"/>
                        </a:rPr>
                        <a:t>patientrettigheder </a:t>
                      </a:r>
                      <a:r>
                        <a:rPr sz="1000" spc="-25" dirty="0">
                          <a:solidFill>
                            <a:srgbClr val="172B4C"/>
                          </a:solidFill>
                          <a:latin typeface="Tahoma"/>
                          <a:cs typeface="Tahoma"/>
                        </a:rPr>
                        <a:t>mv.</a:t>
                      </a:r>
                      <a:endParaRPr sz="1000" dirty="0">
                        <a:latin typeface="Tahoma"/>
                        <a:cs typeface="Tahoma"/>
                      </a:endParaRPr>
                    </a:p>
                  </a:txBody>
                  <a:tcPr marL="0" marR="0" marT="89950" marB="0">
                    <a:lnT w="6350">
                      <a:solidFill>
                        <a:srgbClr val="172B4C"/>
                      </a:solidFill>
                      <a:prstDash val="solid"/>
                    </a:lnT>
                    <a:lnB w="6350">
                      <a:solidFill>
                        <a:srgbClr val="172B4C"/>
                      </a:solidFill>
                      <a:prstDash val="solid"/>
                    </a:lnB>
                    <a:solidFill>
                      <a:srgbClr val="DEEAF8"/>
                    </a:solidFill>
                  </a:tcPr>
                </a:tc>
                <a:extLst>
                  <a:ext uri="{0D108BD9-81ED-4DB2-BD59-A6C34878D82A}">
                    <a16:rowId xmlns:a16="http://schemas.microsoft.com/office/drawing/2014/main" val="10004"/>
                  </a:ext>
                </a:extLst>
              </a:tr>
              <a:tr h="1315848">
                <a:tc vMerge="1">
                  <a:txBody>
                    <a:bodyPr/>
                    <a:lstStyle/>
                    <a:p>
                      <a:endParaRPr/>
                    </a:p>
                  </a:txBody>
                  <a:tcPr marL="0" marR="0" marT="64769" marB="0">
                    <a:lnT w="6350">
                      <a:solidFill>
                        <a:srgbClr val="172B4C"/>
                      </a:solidFill>
                      <a:prstDash val="solid"/>
                    </a:lnT>
                    <a:lnB w="6350">
                      <a:solidFill>
                        <a:srgbClr val="172B4C"/>
                      </a:solidFill>
                      <a:prstDash val="solid"/>
                    </a:lnB>
                    <a:solidFill>
                      <a:srgbClr val="DEEAF8"/>
                    </a:solidFill>
                  </a:tcPr>
                </a:tc>
                <a:tc>
                  <a:txBody>
                    <a:bodyPr/>
                    <a:lstStyle/>
                    <a:p>
                      <a:pPr marL="71755">
                        <a:lnSpc>
                          <a:spcPct val="100000"/>
                        </a:lnSpc>
                        <a:spcBef>
                          <a:spcPts val="540"/>
                        </a:spcBef>
                      </a:pPr>
                      <a:r>
                        <a:rPr sz="900" b="1" spc="-10" dirty="0" err="1">
                          <a:solidFill>
                            <a:srgbClr val="172B4C"/>
                          </a:solidFill>
                          <a:latin typeface="Tahoma"/>
                          <a:cs typeface="Tahoma"/>
                        </a:rPr>
                        <a:t>Sundhedsråd</a:t>
                      </a:r>
                      <a:endParaRPr sz="900" dirty="0">
                        <a:latin typeface="Tahoma"/>
                        <a:cs typeface="Tahoma"/>
                      </a:endParaRPr>
                    </a:p>
                  </a:txBody>
                  <a:tcPr marL="0" marR="0" marT="89950" marB="0">
                    <a:lnT w="6350">
                      <a:solidFill>
                        <a:srgbClr val="172B4C"/>
                      </a:solidFill>
                      <a:prstDash val="solid"/>
                    </a:lnT>
                    <a:lnB w="6350">
                      <a:solidFill>
                        <a:srgbClr val="172B4C"/>
                      </a:solidFill>
                      <a:prstDash val="solid"/>
                    </a:lnB>
                    <a:solidFill>
                      <a:srgbClr val="DEEAF8"/>
                    </a:solidFill>
                  </a:tcPr>
                </a:tc>
                <a:tc>
                  <a:txBody>
                    <a:bodyPr/>
                    <a:lstStyle/>
                    <a:p>
                      <a:pPr marL="186055" indent="-107314">
                        <a:lnSpc>
                          <a:spcPct val="100000"/>
                        </a:lnSpc>
                        <a:spcBef>
                          <a:spcPts val="540"/>
                        </a:spcBef>
                        <a:buChar char="–"/>
                        <a:tabLst>
                          <a:tab pos="186055" algn="l"/>
                        </a:tabLst>
                      </a:pPr>
                      <a:r>
                        <a:rPr sz="1000" spc="-10" dirty="0" err="1">
                          <a:solidFill>
                            <a:srgbClr val="172B4C"/>
                          </a:solidFill>
                          <a:latin typeface="Tahoma"/>
                          <a:cs typeface="Tahoma"/>
                        </a:rPr>
                        <a:t>Udarbejde</a:t>
                      </a:r>
                      <a:r>
                        <a:rPr sz="1000" spc="15" dirty="0">
                          <a:solidFill>
                            <a:srgbClr val="172B4C"/>
                          </a:solidFill>
                          <a:latin typeface="Tahoma"/>
                          <a:cs typeface="Tahoma"/>
                        </a:rPr>
                        <a:t> </a:t>
                      </a:r>
                      <a:r>
                        <a:rPr sz="1000" spc="-10" dirty="0" err="1">
                          <a:solidFill>
                            <a:srgbClr val="172B4C"/>
                          </a:solidFill>
                          <a:latin typeface="Tahoma"/>
                          <a:cs typeface="Tahoma"/>
                        </a:rPr>
                        <a:t>nærsundhedsplan</a:t>
                      </a:r>
                      <a:endParaRPr lang="da-DK" sz="1000" spc="-10" dirty="0">
                        <a:solidFill>
                          <a:schemeClr val="tx1"/>
                        </a:solidFill>
                        <a:latin typeface="Tahoma"/>
                        <a:cs typeface="Tahoma"/>
                      </a:endParaRPr>
                    </a:p>
                    <a:p>
                      <a:pPr marL="186055" indent="-107314">
                        <a:lnSpc>
                          <a:spcPct val="100000"/>
                        </a:lnSpc>
                        <a:spcBef>
                          <a:spcPts val="540"/>
                        </a:spcBef>
                        <a:buChar char="–"/>
                        <a:tabLst>
                          <a:tab pos="186055" algn="l"/>
                        </a:tabLst>
                      </a:pPr>
                      <a:r>
                        <a:rPr sz="1000" dirty="0" err="1">
                          <a:solidFill>
                            <a:srgbClr val="172B4C"/>
                          </a:solidFill>
                          <a:latin typeface="Tahoma"/>
                          <a:cs typeface="Tahoma"/>
                        </a:rPr>
                        <a:t>Udmønte</a:t>
                      </a:r>
                      <a:r>
                        <a:rPr sz="1000" spc="-20" dirty="0">
                          <a:solidFill>
                            <a:srgbClr val="172B4C"/>
                          </a:solidFill>
                          <a:latin typeface="Tahoma"/>
                          <a:cs typeface="Tahoma"/>
                        </a:rPr>
                        <a:t> </a:t>
                      </a:r>
                      <a:r>
                        <a:rPr sz="1000" dirty="0">
                          <a:solidFill>
                            <a:srgbClr val="172B4C"/>
                          </a:solidFill>
                          <a:latin typeface="Tahoma"/>
                          <a:cs typeface="Tahoma"/>
                        </a:rPr>
                        <a:t>de</a:t>
                      </a:r>
                      <a:r>
                        <a:rPr sz="1000" spc="-20" dirty="0">
                          <a:solidFill>
                            <a:srgbClr val="172B4C"/>
                          </a:solidFill>
                          <a:latin typeface="Tahoma"/>
                          <a:cs typeface="Tahoma"/>
                        </a:rPr>
                        <a:t> </a:t>
                      </a:r>
                      <a:r>
                        <a:rPr sz="1000" spc="-10" dirty="0">
                          <a:solidFill>
                            <a:srgbClr val="172B4C"/>
                          </a:solidFill>
                          <a:latin typeface="Tahoma"/>
                          <a:cs typeface="Tahoma"/>
                        </a:rPr>
                        <a:t>økonomiske</a:t>
                      </a:r>
                      <a:r>
                        <a:rPr sz="1000" spc="-15" dirty="0">
                          <a:solidFill>
                            <a:srgbClr val="172B4C"/>
                          </a:solidFill>
                          <a:latin typeface="Tahoma"/>
                          <a:cs typeface="Tahoma"/>
                        </a:rPr>
                        <a:t> </a:t>
                      </a:r>
                      <a:r>
                        <a:rPr sz="1000" spc="-25" dirty="0">
                          <a:solidFill>
                            <a:srgbClr val="172B4C"/>
                          </a:solidFill>
                          <a:latin typeface="Tahoma"/>
                          <a:cs typeface="Tahoma"/>
                        </a:rPr>
                        <a:t>rammer</a:t>
                      </a:r>
                      <a:r>
                        <a:rPr sz="1000" spc="-45" dirty="0">
                          <a:solidFill>
                            <a:srgbClr val="172B4C"/>
                          </a:solidFill>
                          <a:latin typeface="Tahoma"/>
                          <a:cs typeface="Tahoma"/>
                        </a:rPr>
                        <a:t> </a:t>
                      </a:r>
                      <a:r>
                        <a:rPr sz="1000" dirty="0">
                          <a:solidFill>
                            <a:srgbClr val="172B4C"/>
                          </a:solidFill>
                          <a:latin typeface="Tahoma"/>
                          <a:cs typeface="Tahoma"/>
                        </a:rPr>
                        <a:t>for</a:t>
                      </a:r>
                      <a:r>
                        <a:rPr sz="1000" spc="-40" dirty="0">
                          <a:solidFill>
                            <a:srgbClr val="172B4C"/>
                          </a:solidFill>
                          <a:latin typeface="Tahoma"/>
                          <a:cs typeface="Tahoma"/>
                        </a:rPr>
                        <a:t> </a:t>
                      </a:r>
                      <a:r>
                        <a:rPr sz="1000" spc="-10" dirty="0">
                          <a:solidFill>
                            <a:srgbClr val="172B4C"/>
                          </a:solidFill>
                          <a:latin typeface="Tahoma"/>
                          <a:cs typeface="Tahoma"/>
                        </a:rPr>
                        <a:t>nye</a:t>
                      </a:r>
                      <a:r>
                        <a:rPr sz="1000" spc="-20" dirty="0">
                          <a:solidFill>
                            <a:srgbClr val="172B4C"/>
                          </a:solidFill>
                          <a:latin typeface="Tahoma"/>
                          <a:cs typeface="Tahoma"/>
                        </a:rPr>
                        <a:t> </a:t>
                      </a:r>
                      <a:r>
                        <a:rPr sz="1000" spc="-10" dirty="0">
                          <a:solidFill>
                            <a:srgbClr val="172B4C"/>
                          </a:solidFill>
                          <a:latin typeface="Tahoma"/>
                          <a:cs typeface="Tahoma"/>
                        </a:rPr>
                        <a:t>og</a:t>
                      </a:r>
                      <a:r>
                        <a:rPr sz="1000" spc="-15" dirty="0">
                          <a:solidFill>
                            <a:srgbClr val="172B4C"/>
                          </a:solidFill>
                          <a:latin typeface="Tahoma"/>
                          <a:cs typeface="Tahoma"/>
                        </a:rPr>
                        <a:t> </a:t>
                      </a:r>
                      <a:r>
                        <a:rPr sz="1000" spc="-20" dirty="0" err="1">
                          <a:solidFill>
                            <a:srgbClr val="172B4C"/>
                          </a:solidFill>
                          <a:latin typeface="Tahoma"/>
                          <a:cs typeface="Tahoma"/>
                        </a:rPr>
                        <a:t>udbyggede</a:t>
                      </a:r>
                      <a:r>
                        <a:rPr sz="1000" spc="-20" dirty="0">
                          <a:solidFill>
                            <a:srgbClr val="172B4C"/>
                          </a:solidFill>
                          <a:latin typeface="Tahoma"/>
                          <a:cs typeface="Tahoma"/>
                        </a:rPr>
                        <a:t> </a:t>
                      </a:r>
                      <a:r>
                        <a:rPr sz="1000" spc="-10" dirty="0" err="1">
                          <a:solidFill>
                            <a:srgbClr val="172B4C"/>
                          </a:solidFill>
                          <a:latin typeface="Tahoma"/>
                          <a:cs typeface="Tahoma"/>
                        </a:rPr>
                        <a:t>indsatser</a:t>
                      </a:r>
                      <a:r>
                        <a:rPr lang="da-DK" sz="1000" spc="500" dirty="0">
                          <a:solidFill>
                            <a:srgbClr val="172B4C"/>
                          </a:solidFill>
                          <a:latin typeface="Tahoma"/>
                          <a:cs typeface="Tahoma"/>
                        </a:rPr>
                        <a:t> </a:t>
                      </a:r>
                      <a:r>
                        <a:rPr sz="1000" dirty="0" err="1">
                          <a:solidFill>
                            <a:srgbClr val="172B4C"/>
                          </a:solidFill>
                          <a:latin typeface="Tahoma"/>
                          <a:cs typeface="Tahoma"/>
                        </a:rPr>
                        <a:t>i</a:t>
                      </a:r>
                      <a:r>
                        <a:rPr sz="1000" spc="-45" dirty="0">
                          <a:solidFill>
                            <a:srgbClr val="172B4C"/>
                          </a:solidFill>
                          <a:latin typeface="Tahoma"/>
                          <a:cs typeface="Tahoma"/>
                        </a:rPr>
                        <a:t> </a:t>
                      </a:r>
                      <a:r>
                        <a:rPr sz="1000" dirty="0">
                          <a:solidFill>
                            <a:srgbClr val="172B4C"/>
                          </a:solidFill>
                          <a:latin typeface="Tahoma"/>
                          <a:cs typeface="Tahoma"/>
                        </a:rPr>
                        <a:t>det</a:t>
                      </a:r>
                      <a:r>
                        <a:rPr sz="1000" spc="-40" dirty="0">
                          <a:solidFill>
                            <a:srgbClr val="172B4C"/>
                          </a:solidFill>
                          <a:latin typeface="Tahoma"/>
                          <a:cs typeface="Tahoma"/>
                        </a:rPr>
                        <a:t> </a:t>
                      </a:r>
                      <a:r>
                        <a:rPr sz="1000" spc="-30" dirty="0">
                          <a:solidFill>
                            <a:srgbClr val="172B4C"/>
                          </a:solidFill>
                          <a:latin typeface="Tahoma"/>
                          <a:cs typeface="Tahoma"/>
                        </a:rPr>
                        <a:t>nære</a:t>
                      </a:r>
                      <a:r>
                        <a:rPr sz="1000" spc="-45" dirty="0">
                          <a:solidFill>
                            <a:srgbClr val="172B4C"/>
                          </a:solidFill>
                          <a:latin typeface="Tahoma"/>
                          <a:cs typeface="Tahoma"/>
                        </a:rPr>
                        <a:t> </a:t>
                      </a:r>
                      <a:r>
                        <a:rPr sz="1000" spc="-10" dirty="0">
                          <a:solidFill>
                            <a:srgbClr val="172B4C"/>
                          </a:solidFill>
                          <a:latin typeface="Tahoma"/>
                          <a:cs typeface="Tahoma"/>
                        </a:rPr>
                        <a:t>sundhedsvæsen</a:t>
                      </a:r>
                      <a:endParaRPr sz="1000" dirty="0">
                        <a:latin typeface="Tahoma"/>
                        <a:cs typeface="Tahoma"/>
                      </a:endParaRPr>
                    </a:p>
                    <a:p>
                      <a:pPr marL="186690" indent="-107314">
                        <a:lnSpc>
                          <a:spcPct val="100000"/>
                        </a:lnSpc>
                        <a:spcBef>
                          <a:spcPts val="35"/>
                        </a:spcBef>
                        <a:buChar char="–"/>
                        <a:tabLst>
                          <a:tab pos="186690" algn="l"/>
                        </a:tabLst>
                      </a:pPr>
                      <a:r>
                        <a:rPr sz="1000" spc="-10" dirty="0">
                          <a:solidFill>
                            <a:srgbClr val="172B4C"/>
                          </a:solidFill>
                          <a:latin typeface="Tahoma"/>
                          <a:cs typeface="Tahoma"/>
                        </a:rPr>
                        <a:t>Vende</a:t>
                      </a:r>
                      <a:r>
                        <a:rPr sz="1000" spc="-35" dirty="0">
                          <a:solidFill>
                            <a:srgbClr val="172B4C"/>
                          </a:solidFill>
                          <a:latin typeface="Tahoma"/>
                          <a:cs typeface="Tahoma"/>
                        </a:rPr>
                        <a:t> </a:t>
                      </a:r>
                      <a:r>
                        <a:rPr sz="1000" spc="-10" dirty="0">
                          <a:solidFill>
                            <a:srgbClr val="172B4C"/>
                          </a:solidFill>
                          <a:latin typeface="Tahoma"/>
                          <a:cs typeface="Tahoma"/>
                        </a:rPr>
                        <a:t>sygehusene</a:t>
                      </a:r>
                      <a:r>
                        <a:rPr sz="1000" spc="-35" dirty="0">
                          <a:solidFill>
                            <a:srgbClr val="172B4C"/>
                          </a:solidFill>
                          <a:latin typeface="Tahoma"/>
                          <a:cs typeface="Tahoma"/>
                        </a:rPr>
                        <a:t> </a:t>
                      </a:r>
                      <a:r>
                        <a:rPr sz="1000" spc="-10" dirty="0">
                          <a:solidFill>
                            <a:srgbClr val="172B4C"/>
                          </a:solidFill>
                          <a:latin typeface="Tahoma"/>
                          <a:cs typeface="Tahoma"/>
                        </a:rPr>
                        <a:t>udad</a:t>
                      </a:r>
                      <a:r>
                        <a:rPr sz="1000" spc="-30" dirty="0">
                          <a:solidFill>
                            <a:srgbClr val="172B4C"/>
                          </a:solidFill>
                          <a:latin typeface="Tahoma"/>
                          <a:cs typeface="Tahoma"/>
                        </a:rPr>
                        <a:t> </a:t>
                      </a:r>
                      <a:r>
                        <a:rPr sz="1000" spc="-10" dirty="0">
                          <a:solidFill>
                            <a:srgbClr val="172B4C"/>
                          </a:solidFill>
                          <a:latin typeface="Tahoma"/>
                          <a:cs typeface="Tahoma"/>
                        </a:rPr>
                        <a:t>og</a:t>
                      </a:r>
                      <a:r>
                        <a:rPr sz="1000" spc="-35" dirty="0">
                          <a:solidFill>
                            <a:srgbClr val="172B4C"/>
                          </a:solidFill>
                          <a:latin typeface="Tahoma"/>
                          <a:cs typeface="Tahoma"/>
                        </a:rPr>
                        <a:t> </a:t>
                      </a:r>
                      <a:r>
                        <a:rPr sz="1000" spc="-10" dirty="0">
                          <a:solidFill>
                            <a:srgbClr val="172B4C"/>
                          </a:solidFill>
                          <a:latin typeface="Tahoma"/>
                          <a:cs typeface="Tahoma"/>
                        </a:rPr>
                        <a:t>styrke</a:t>
                      </a:r>
                      <a:r>
                        <a:rPr sz="1000" spc="-30" dirty="0">
                          <a:solidFill>
                            <a:srgbClr val="172B4C"/>
                          </a:solidFill>
                          <a:latin typeface="Tahoma"/>
                          <a:cs typeface="Tahoma"/>
                        </a:rPr>
                        <a:t> nære</a:t>
                      </a:r>
                      <a:r>
                        <a:rPr sz="1000" spc="-35" dirty="0">
                          <a:solidFill>
                            <a:srgbClr val="172B4C"/>
                          </a:solidFill>
                          <a:latin typeface="Tahoma"/>
                          <a:cs typeface="Tahoma"/>
                        </a:rPr>
                        <a:t> </a:t>
                      </a:r>
                      <a:r>
                        <a:rPr sz="1000" spc="-10" dirty="0">
                          <a:solidFill>
                            <a:srgbClr val="172B4C"/>
                          </a:solidFill>
                          <a:latin typeface="Tahoma"/>
                          <a:cs typeface="Tahoma"/>
                        </a:rPr>
                        <a:t>indsatser</a:t>
                      </a:r>
                      <a:endParaRPr sz="1000" dirty="0">
                        <a:latin typeface="Tahoma"/>
                        <a:cs typeface="Tahoma"/>
                      </a:endParaRPr>
                    </a:p>
                    <a:p>
                      <a:pPr marL="186690" indent="-107314">
                        <a:lnSpc>
                          <a:spcPct val="100000"/>
                        </a:lnSpc>
                        <a:spcBef>
                          <a:spcPts val="50"/>
                        </a:spcBef>
                        <a:buChar char="–"/>
                        <a:tabLst>
                          <a:tab pos="186690" algn="l"/>
                        </a:tabLst>
                      </a:pPr>
                      <a:r>
                        <a:rPr sz="1000" spc="-20" dirty="0">
                          <a:solidFill>
                            <a:srgbClr val="172B4C"/>
                          </a:solidFill>
                          <a:latin typeface="Tahoma"/>
                          <a:cs typeface="Tahoma"/>
                        </a:rPr>
                        <a:t>Planlægning</a:t>
                      </a:r>
                      <a:r>
                        <a:rPr sz="1000" spc="-25" dirty="0">
                          <a:solidFill>
                            <a:srgbClr val="172B4C"/>
                          </a:solidFill>
                          <a:latin typeface="Tahoma"/>
                          <a:cs typeface="Tahoma"/>
                        </a:rPr>
                        <a:t> </a:t>
                      </a:r>
                      <a:r>
                        <a:rPr sz="1000" spc="-10" dirty="0">
                          <a:solidFill>
                            <a:srgbClr val="172B4C"/>
                          </a:solidFill>
                          <a:latin typeface="Tahoma"/>
                          <a:cs typeface="Tahoma"/>
                        </a:rPr>
                        <a:t>af</a:t>
                      </a:r>
                      <a:r>
                        <a:rPr sz="1000" spc="-35" dirty="0">
                          <a:solidFill>
                            <a:srgbClr val="172B4C"/>
                          </a:solidFill>
                          <a:latin typeface="Tahoma"/>
                          <a:cs typeface="Tahoma"/>
                        </a:rPr>
                        <a:t> </a:t>
                      </a:r>
                      <a:r>
                        <a:rPr sz="1000" dirty="0">
                          <a:solidFill>
                            <a:srgbClr val="172B4C"/>
                          </a:solidFill>
                          <a:latin typeface="Tahoma"/>
                          <a:cs typeface="Tahoma"/>
                        </a:rPr>
                        <a:t>det</a:t>
                      </a:r>
                      <a:r>
                        <a:rPr sz="1000" spc="-20" dirty="0">
                          <a:solidFill>
                            <a:srgbClr val="172B4C"/>
                          </a:solidFill>
                          <a:latin typeface="Tahoma"/>
                          <a:cs typeface="Tahoma"/>
                        </a:rPr>
                        <a:t> </a:t>
                      </a:r>
                      <a:r>
                        <a:rPr sz="1000" spc="-10" dirty="0">
                          <a:solidFill>
                            <a:srgbClr val="172B4C"/>
                          </a:solidFill>
                          <a:latin typeface="Tahoma"/>
                          <a:cs typeface="Tahoma"/>
                        </a:rPr>
                        <a:t>almenmedicinske</a:t>
                      </a:r>
                      <a:r>
                        <a:rPr sz="1000" spc="-20" dirty="0">
                          <a:solidFill>
                            <a:srgbClr val="172B4C"/>
                          </a:solidFill>
                          <a:latin typeface="Tahoma"/>
                          <a:cs typeface="Tahoma"/>
                        </a:rPr>
                        <a:t> </a:t>
                      </a:r>
                      <a:r>
                        <a:rPr sz="1000" dirty="0">
                          <a:solidFill>
                            <a:srgbClr val="172B4C"/>
                          </a:solidFill>
                          <a:latin typeface="Tahoma"/>
                          <a:cs typeface="Tahoma"/>
                        </a:rPr>
                        <a:t>tilbud</a:t>
                      </a:r>
                      <a:r>
                        <a:rPr sz="1000" spc="-20" dirty="0">
                          <a:solidFill>
                            <a:srgbClr val="172B4C"/>
                          </a:solidFill>
                          <a:latin typeface="Tahoma"/>
                          <a:cs typeface="Tahoma"/>
                        </a:rPr>
                        <a:t> </a:t>
                      </a:r>
                      <a:r>
                        <a:rPr sz="1000" spc="-10" dirty="0">
                          <a:solidFill>
                            <a:srgbClr val="172B4C"/>
                          </a:solidFill>
                          <a:latin typeface="Tahoma"/>
                          <a:cs typeface="Tahoma"/>
                        </a:rPr>
                        <a:t>og</a:t>
                      </a:r>
                      <a:r>
                        <a:rPr sz="1000" spc="-20" dirty="0">
                          <a:solidFill>
                            <a:srgbClr val="172B4C"/>
                          </a:solidFill>
                          <a:latin typeface="Tahoma"/>
                          <a:cs typeface="Tahoma"/>
                        </a:rPr>
                        <a:t> </a:t>
                      </a:r>
                      <a:r>
                        <a:rPr sz="1000" spc="-10" dirty="0" err="1">
                          <a:solidFill>
                            <a:srgbClr val="172B4C"/>
                          </a:solidFill>
                          <a:latin typeface="Tahoma"/>
                          <a:cs typeface="Tahoma"/>
                        </a:rPr>
                        <a:t>praksissektor</a:t>
                      </a:r>
                      <a:endParaRPr sz="1000" dirty="0">
                        <a:latin typeface="Tahoma"/>
                        <a:cs typeface="Tahoma"/>
                      </a:endParaRPr>
                    </a:p>
                    <a:p>
                      <a:pPr marL="187325" marR="880744" indent="-107950">
                        <a:lnSpc>
                          <a:spcPct val="100000"/>
                        </a:lnSpc>
                        <a:spcBef>
                          <a:spcPts val="160"/>
                        </a:spcBef>
                        <a:buChar char="–"/>
                        <a:tabLst>
                          <a:tab pos="187325" algn="l"/>
                        </a:tabLst>
                      </a:pPr>
                      <a:r>
                        <a:rPr sz="1000" dirty="0">
                          <a:solidFill>
                            <a:srgbClr val="172B4C"/>
                          </a:solidFill>
                          <a:latin typeface="Tahoma"/>
                          <a:cs typeface="Tahoma"/>
                        </a:rPr>
                        <a:t>Aftaler</a:t>
                      </a:r>
                      <a:r>
                        <a:rPr sz="1000" spc="-45" dirty="0">
                          <a:solidFill>
                            <a:srgbClr val="172B4C"/>
                          </a:solidFill>
                          <a:latin typeface="Tahoma"/>
                          <a:cs typeface="Tahoma"/>
                        </a:rPr>
                        <a:t> </a:t>
                      </a:r>
                      <a:r>
                        <a:rPr sz="1000" spc="-10" dirty="0">
                          <a:solidFill>
                            <a:srgbClr val="172B4C"/>
                          </a:solidFill>
                          <a:latin typeface="Tahoma"/>
                          <a:cs typeface="Tahoma"/>
                        </a:rPr>
                        <a:t>med</a:t>
                      </a:r>
                      <a:r>
                        <a:rPr sz="1000" spc="-25" dirty="0">
                          <a:solidFill>
                            <a:srgbClr val="172B4C"/>
                          </a:solidFill>
                          <a:latin typeface="Tahoma"/>
                          <a:cs typeface="Tahoma"/>
                        </a:rPr>
                        <a:t> kommuner,</a:t>
                      </a:r>
                      <a:r>
                        <a:rPr sz="1000" spc="-20" dirty="0">
                          <a:solidFill>
                            <a:srgbClr val="172B4C"/>
                          </a:solidFill>
                          <a:latin typeface="Tahoma"/>
                          <a:cs typeface="Tahoma"/>
                        </a:rPr>
                        <a:t> </a:t>
                      </a:r>
                      <a:r>
                        <a:rPr sz="1000" spc="-10" dirty="0">
                          <a:solidFill>
                            <a:srgbClr val="172B4C"/>
                          </a:solidFill>
                          <a:latin typeface="Tahoma"/>
                          <a:cs typeface="Tahoma"/>
                        </a:rPr>
                        <a:t>blandt</a:t>
                      </a:r>
                      <a:r>
                        <a:rPr sz="1000" spc="-20" dirty="0">
                          <a:solidFill>
                            <a:srgbClr val="172B4C"/>
                          </a:solidFill>
                          <a:latin typeface="Tahoma"/>
                          <a:cs typeface="Tahoma"/>
                        </a:rPr>
                        <a:t> </a:t>
                      </a:r>
                      <a:r>
                        <a:rPr sz="1000" spc="-10" dirty="0">
                          <a:solidFill>
                            <a:srgbClr val="172B4C"/>
                          </a:solidFill>
                          <a:latin typeface="Tahoma"/>
                          <a:cs typeface="Tahoma"/>
                        </a:rPr>
                        <a:t>andet</a:t>
                      </a:r>
                      <a:r>
                        <a:rPr sz="1000" spc="-20" dirty="0">
                          <a:solidFill>
                            <a:srgbClr val="172B4C"/>
                          </a:solidFill>
                          <a:latin typeface="Tahoma"/>
                          <a:cs typeface="Tahoma"/>
                        </a:rPr>
                        <a:t> </a:t>
                      </a:r>
                      <a:r>
                        <a:rPr sz="1000" dirty="0">
                          <a:solidFill>
                            <a:srgbClr val="172B4C"/>
                          </a:solidFill>
                          <a:latin typeface="Tahoma"/>
                          <a:cs typeface="Tahoma"/>
                        </a:rPr>
                        <a:t>om</a:t>
                      </a:r>
                      <a:r>
                        <a:rPr sz="1000" spc="-25" dirty="0">
                          <a:solidFill>
                            <a:srgbClr val="172B4C"/>
                          </a:solidFill>
                          <a:latin typeface="Tahoma"/>
                          <a:cs typeface="Tahoma"/>
                        </a:rPr>
                        <a:t> </a:t>
                      </a:r>
                      <a:r>
                        <a:rPr sz="1000" spc="-10" dirty="0">
                          <a:solidFill>
                            <a:srgbClr val="172B4C"/>
                          </a:solidFill>
                          <a:latin typeface="Tahoma"/>
                          <a:cs typeface="Tahoma"/>
                        </a:rPr>
                        <a:t>rekruttering</a:t>
                      </a:r>
                      <a:r>
                        <a:rPr sz="1000" spc="-20" dirty="0">
                          <a:solidFill>
                            <a:srgbClr val="172B4C"/>
                          </a:solidFill>
                          <a:latin typeface="Tahoma"/>
                          <a:cs typeface="Tahoma"/>
                        </a:rPr>
                        <a:t> </a:t>
                      </a:r>
                      <a:r>
                        <a:rPr sz="1000" spc="-25" dirty="0">
                          <a:solidFill>
                            <a:srgbClr val="172B4C"/>
                          </a:solidFill>
                          <a:latin typeface="Tahoma"/>
                          <a:cs typeface="Tahoma"/>
                        </a:rPr>
                        <a:t>og </a:t>
                      </a:r>
                      <a:r>
                        <a:rPr sz="1000" spc="-25" dirty="0" err="1">
                          <a:solidFill>
                            <a:srgbClr val="172B4C"/>
                          </a:solidFill>
                          <a:latin typeface="Tahoma"/>
                          <a:cs typeface="Tahoma"/>
                        </a:rPr>
                        <a:t>sammenhængende</a:t>
                      </a:r>
                      <a:r>
                        <a:rPr sz="1000" spc="55" dirty="0">
                          <a:solidFill>
                            <a:srgbClr val="172B4C"/>
                          </a:solidFill>
                          <a:latin typeface="Tahoma"/>
                          <a:cs typeface="Tahoma"/>
                        </a:rPr>
                        <a:t> </a:t>
                      </a:r>
                      <a:r>
                        <a:rPr sz="1000" spc="-10" dirty="0" err="1">
                          <a:solidFill>
                            <a:srgbClr val="172B4C"/>
                          </a:solidFill>
                          <a:latin typeface="Tahoma"/>
                          <a:cs typeface="Tahoma"/>
                        </a:rPr>
                        <a:t>forløb</a:t>
                      </a:r>
                      <a:endParaRPr lang="da-DK" sz="1000" spc="-10" dirty="0">
                        <a:solidFill>
                          <a:srgbClr val="172B4C"/>
                        </a:solidFill>
                        <a:latin typeface="Tahoma"/>
                        <a:cs typeface="Tahoma"/>
                      </a:endParaRPr>
                    </a:p>
                    <a:p>
                      <a:pPr marL="187325" marR="880744" indent="-107950">
                        <a:lnSpc>
                          <a:spcPct val="100000"/>
                        </a:lnSpc>
                        <a:spcBef>
                          <a:spcPts val="160"/>
                        </a:spcBef>
                        <a:buChar char="–"/>
                        <a:tabLst>
                          <a:tab pos="187325" algn="l"/>
                        </a:tabLst>
                      </a:pPr>
                      <a:r>
                        <a:rPr lang="da-DK" sz="1000" dirty="0">
                          <a:latin typeface="Tahoma"/>
                          <a:cs typeface="Tahoma"/>
                        </a:rPr>
                        <a:t>Ansvar for regionens opgaver på socialområdet</a:t>
                      </a:r>
                    </a:p>
                    <a:p>
                      <a:pPr marL="187325" marR="880744" indent="-107950">
                        <a:lnSpc>
                          <a:spcPct val="100000"/>
                        </a:lnSpc>
                        <a:spcBef>
                          <a:spcPts val="160"/>
                        </a:spcBef>
                        <a:buChar char="–"/>
                        <a:tabLst>
                          <a:tab pos="187325" algn="l"/>
                        </a:tabLst>
                      </a:pPr>
                      <a:r>
                        <a:rPr lang="da-DK" sz="1000" dirty="0">
                          <a:latin typeface="Tahoma"/>
                          <a:cs typeface="Tahoma"/>
                        </a:rPr>
                        <a:t>Sundhedsrådene er regionens stående udvalg på sundhedsområdet. </a:t>
                      </a:r>
                    </a:p>
                  </a:txBody>
                  <a:tcPr marL="0" marR="0" marT="89950" marB="0">
                    <a:lnT w="6350">
                      <a:solidFill>
                        <a:srgbClr val="172B4C"/>
                      </a:solidFill>
                      <a:prstDash val="solid"/>
                    </a:lnT>
                    <a:lnB w="6350">
                      <a:solidFill>
                        <a:srgbClr val="172B4C"/>
                      </a:solidFill>
                      <a:prstDash val="solid"/>
                    </a:lnB>
                    <a:solidFill>
                      <a:srgbClr val="DEEAF8"/>
                    </a:solidFill>
                  </a:tcPr>
                </a:tc>
                <a:extLst>
                  <a:ext uri="{0D108BD9-81ED-4DB2-BD59-A6C34878D82A}">
                    <a16:rowId xmlns:a16="http://schemas.microsoft.com/office/drawing/2014/main" val="10005"/>
                  </a:ext>
                </a:extLst>
              </a:tr>
              <a:tr h="1529863">
                <a:tc>
                  <a:txBody>
                    <a:bodyPr/>
                    <a:lstStyle/>
                    <a:p>
                      <a:pPr marL="71755" defTabSz="895350">
                        <a:lnSpc>
                          <a:spcPct val="100000"/>
                        </a:lnSpc>
                        <a:spcBef>
                          <a:spcPts val="509"/>
                        </a:spcBef>
                        <a:tabLst/>
                      </a:pPr>
                      <a:r>
                        <a:rPr sz="1300" b="1" spc="-65" dirty="0">
                          <a:solidFill>
                            <a:srgbClr val="172B4C"/>
                          </a:solidFill>
                          <a:latin typeface="Tahoma"/>
                          <a:cs typeface="Tahoma"/>
                        </a:rPr>
                        <a:t>Kommuner</a:t>
                      </a:r>
                      <a:endParaRPr sz="1300" dirty="0">
                        <a:latin typeface="Tahoma"/>
                        <a:cs typeface="Tahoma"/>
                      </a:endParaRPr>
                    </a:p>
                  </a:txBody>
                  <a:tcPr marL="0" marR="0" marT="84951" marB="0">
                    <a:lnT w="6350">
                      <a:solidFill>
                        <a:srgbClr val="172B4C"/>
                      </a:solidFill>
                      <a:prstDash val="solid"/>
                    </a:lnT>
                    <a:lnB w="6350">
                      <a:solidFill>
                        <a:srgbClr val="172B4C"/>
                      </a:solidFill>
                      <a:prstDash val="solid"/>
                    </a:lnB>
                    <a:solidFill>
                      <a:srgbClr val="B7CBE3"/>
                    </a:solidFill>
                  </a:tcPr>
                </a:tc>
                <a:tc>
                  <a:txBody>
                    <a:bodyPr/>
                    <a:lstStyle/>
                    <a:p>
                      <a:pPr>
                        <a:lnSpc>
                          <a:spcPct val="100000"/>
                        </a:lnSpc>
                      </a:pPr>
                      <a:endParaRPr sz="1300">
                        <a:latin typeface="Times New Roman"/>
                        <a:cs typeface="Times New Roman"/>
                      </a:endParaRPr>
                    </a:p>
                  </a:txBody>
                  <a:tcPr marL="0" marR="0" marT="0" marB="0">
                    <a:lnT w="6350">
                      <a:solidFill>
                        <a:srgbClr val="172B4C"/>
                      </a:solidFill>
                      <a:prstDash val="solid"/>
                    </a:lnT>
                    <a:lnB w="6350">
                      <a:solidFill>
                        <a:srgbClr val="172B4C"/>
                      </a:solidFill>
                      <a:prstDash val="solid"/>
                    </a:lnB>
                    <a:solidFill>
                      <a:srgbClr val="B7CBE3"/>
                    </a:solidFill>
                  </a:tcPr>
                </a:tc>
                <a:tc>
                  <a:txBody>
                    <a:bodyPr/>
                    <a:lstStyle/>
                    <a:p>
                      <a:pPr marL="186055" indent="-107314">
                        <a:lnSpc>
                          <a:spcPct val="100000"/>
                        </a:lnSpc>
                        <a:spcBef>
                          <a:spcPts val="540"/>
                        </a:spcBef>
                        <a:buChar char="–"/>
                        <a:tabLst>
                          <a:tab pos="186055" algn="l"/>
                        </a:tabLst>
                      </a:pPr>
                      <a:r>
                        <a:rPr sz="1000" spc="-20" dirty="0">
                          <a:solidFill>
                            <a:srgbClr val="172B4C"/>
                          </a:solidFill>
                          <a:latin typeface="Tahoma"/>
                          <a:cs typeface="Tahoma"/>
                        </a:rPr>
                        <a:t>Ældreplejen,</a:t>
                      </a:r>
                      <a:r>
                        <a:rPr sz="1000" dirty="0">
                          <a:solidFill>
                            <a:srgbClr val="172B4C"/>
                          </a:solidFill>
                          <a:latin typeface="Tahoma"/>
                          <a:cs typeface="Tahoma"/>
                        </a:rPr>
                        <a:t> </a:t>
                      </a:r>
                      <a:r>
                        <a:rPr sz="1000" spc="-10" dirty="0">
                          <a:solidFill>
                            <a:srgbClr val="172B4C"/>
                          </a:solidFill>
                          <a:latin typeface="Tahoma"/>
                          <a:cs typeface="Tahoma"/>
                        </a:rPr>
                        <a:t>blandt</a:t>
                      </a:r>
                      <a:r>
                        <a:rPr sz="1000" spc="5" dirty="0">
                          <a:solidFill>
                            <a:srgbClr val="172B4C"/>
                          </a:solidFill>
                          <a:latin typeface="Tahoma"/>
                          <a:cs typeface="Tahoma"/>
                        </a:rPr>
                        <a:t> </a:t>
                      </a:r>
                      <a:r>
                        <a:rPr sz="1000" spc="-10" dirty="0">
                          <a:solidFill>
                            <a:srgbClr val="172B4C"/>
                          </a:solidFill>
                          <a:latin typeface="Tahoma"/>
                          <a:cs typeface="Tahoma"/>
                        </a:rPr>
                        <a:t>andet</a:t>
                      </a:r>
                      <a:r>
                        <a:rPr sz="1000" spc="5" dirty="0">
                          <a:solidFill>
                            <a:srgbClr val="172B4C"/>
                          </a:solidFill>
                          <a:latin typeface="Tahoma"/>
                          <a:cs typeface="Tahoma"/>
                        </a:rPr>
                        <a:t> </a:t>
                      </a:r>
                      <a:r>
                        <a:rPr sz="1000" spc="-20" dirty="0">
                          <a:solidFill>
                            <a:srgbClr val="172B4C"/>
                          </a:solidFill>
                          <a:latin typeface="Tahoma"/>
                          <a:cs typeface="Tahoma"/>
                        </a:rPr>
                        <a:t>helhedspleje,</a:t>
                      </a:r>
                      <a:r>
                        <a:rPr sz="1000" dirty="0">
                          <a:solidFill>
                            <a:srgbClr val="172B4C"/>
                          </a:solidFill>
                          <a:latin typeface="Tahoma"/>
                          <a:cs typeface="Tahoma"/>
                        </a:rPr>
                        <a:t> </a:t>
                      </a:r>
                      <a:r>
                        <a:rPr sz="1000" spc="-20" dirty="0">
                          <a:solidFill>
                            <a:srgbClr val="172B4C"/>
                          </a:solidFill>
                          <a:latin typeface="Tahoma"/>
                          <a:cs typeface="Tahoma"/>
                        </a:rPr>
                        <a:t>plejehjem,</a:t>
                      </a:r>
                      <a:r>
                        <a:rPr sz="1000" spc="5" dirty="0">
                          <a:solidFill>
                            <a:srgbClr val="172B4C"/>
                          </a:solidFill>
                          <a:latin typeface="Tahoma"/>
                          <a:cs typeface="Tahoma"/>
                        </a:rPr>
                        <a:t> </a:t>
                      </a:r>
                      <a:r>
                        <a:rPr sz="1000" spc="-10" dirty="0">
                          <a:solidFill>
                            <a:srgbClr val="172B4C"/>
                          </a:solidFill>
                          <a:latin typeface="Tahoma"/>
                          <a:cs typeface="Tahoma"/>
                        </a:rPr>
                        <a:t>plejeboliger</a:t>
                      </a:r>
                      <a:r>
                        <a:rPr sz="1000" spc="-20" dirty="0">
                          <a:solidFill>
                            <a:srgbClr val="172B4C"/>
                          </a:solidFill>
                          <a:latin typeface="Tahoma"/>
                          <a:cs typeface="Tahoma"/>
                        </a:rPr>
                        <a:t> </a:t>
                      </a:r>
                      <a:r>
                        <a:rPr sz="1000" spc="-25" dirty="0">
                          <a:solidFill>
                            <a:srgbClr val="172B4C"/>
                          </a:solidFill>
                          <a:latin typeface="Tahoma"/>
                          <a:cs typeface="Tahoma"/>
                        </a:rPr>
                        <a:t>mv.</a:t>
                      </a:r>
                      <a:endParaRPr sz="1000" dirty="0">
                        <a:latin typeface="Tahoma"/>
                        <a:cs typeface="Tahoma"/>
                      </a:endParaRPr>
                    </a:p>
                    <a:p>
                      <a:pPr marL="186055" indent="-107314">
                        <a:lnSpc>
                          <a:spcPct val="100000"/>
                        </a:lnSpc>
                        <a:spcBef>
                          <a:spcPts val="55"/>
                        </a:spcBef>
                        <a:buChar char="–"/>
                        <a:tabLst>
                          <a:tab pos="186055" algn="l"/>
                        </a:tabLst>
                      </a:pPr>
                      <a:r>
                        <a:rPr sz="1000" dirty="0">
                          <a:solidFill>
                            <a:srgbClr val="172B4C"/>
                          </a:solidFill>
                          <a:latin typeface="Tahoma"/>
                          <a:cs typeface="Tahoma"/>
                        </a:rPr>
                        <a:t>Almen </a:t>
                      </a:r>
                      <a:r>
                        <a:rPr sz="1000" spc="-20" dirty="0">
                          <a:solidFill>
                            <a:srgbClr val="172B4C"/>
                          </a:solidFill>
                          <a:latin typeface="Tahoma"/>
                          <a:cs typeface="Tahoma"/>
                        </a:rPr>
                        <a:t>kommunal</a:t>
                      </a:r>
                      <a:r>
                        <a:rPr sz="1000" spc="5" dirty="0">
                          <a:solidFill>
                            <a:srgbClr val="172B4C"/>
                          </a:solidFill>
                          <a:latin typeface="Tahoma"/>
                          <a:cs typeface="Tahoma"/>
                        </a:rPr>
                        <a:t> </a:t>
                      </a:r>
                      <a:r>
                        <a:rPr sz="1000" spc="-10" dirty="0">
                          <a:solidFill>
                            <a:srgbClr val="172B4C"/>
                          </a:solidFill>
                          <a:latin typeface="Tahoma"/>
                          <a:cs typeface="Tahoma"/>
                        </a:rPr>
                        <a:t>sygepleje</a:t>
                      </a:r>
                      <a:endParaRPr sz="1000" dirty="0">
                        <a:latin typeface="Tahoma"/>
                        <a:cs typeface="Tahoma"/>
                      </a:endParaRPr>
                    </a:p>
                    <a:p>
                      <a:pPr marL="186055" indent="-107314">
                        <a:lnSpc>
                          <a:spcPct val="100000"/>
                        </a:lnSpc>
                        <a:spcBef>
                          <a:spcPts val="50"/>
                        </a:spcBef>
                        <a:buChar char="–"/>
                        <a:tabLst>
                          <a:tab pos="186055" algn="l"/>
                        </a:tabLst>
                      </a:pPr>
                      <a:r>
                        <a:rPr sz="1000" spc="-10" dirty="0">
                          <a:solidFill>
                            <a:srgbClr val="172B4C"/>
                          </a:solidFill>
                          <a:latin typeface="Tahoma"/>
                          <a:cs typeface="Tahoma"/>
                        </a:rPr>
                        <a:t>Genoptræning</a:t>
                      </a:r>
                      <a:r>
                        <a:rPr sz="1000" spc="-30" dirty="0">
                          <a:solidFill>
                            <a:srgbClr val="172B4C"/>
                          </a:solidFill>
                          <a:latin typeface="Tahoma"/>
                          <a:cs typeface="Tahoma"/>
                        </a:rPr>
                        <a:t> </a:t>
                      </a:r>
                      <a:r>
                        <a:rPr sz="1000" spc="-20" dirty="0">
                          <a:solidFill>
                            <a:srgbClr val="172B4C"/>
                          </a:solidFill>
                          <a:latin typeface="Tahoma"/>
                          <a:cs typeface="Tahoma"/>
                        </a:rPr>
                        <a:t>på</a:t>
                      </a:r>
                      <a:r>
                        <a:rPr sz="1000" spc="-25" dirty="0">
                          <a:solidFill>
                            <a:srgbClr val="172B4C"/>
                          </a:solidFill>
                          <a:latin typeface="Tahoma"/>
                          <a:cs typeface="Tahoma"/>
                        </a:rPr>
                        <a:t> </a:t>
                      </a:r>
                      <a:r>
                        <a:rPr sz="1000" spc="-10" dirty="0">
                          <a:solidFill>
                            <a:srgbClr val="172B4C"/>
                          </a:solidFill>
                          <a:latin typeface="Tahoma"/>
                          <a:cs typeface="Tahoma"/>
                        </a:rPr>
                        <a:t>alment</a:t>
                      </a:r>
                      <a:r>
                        <a:rPr sz="1000" spc="-25" dirty="0">
                          <a:solidFill>
                            <a:srgbClr val="172B4C"/>
                          </a:solidFill>
                          <a:latin typeface="Tahoma"/>
                          <a:cs typeface="Tahoma"/>
                        </a:rPr>
                        <a:t> </a:t>
                      </a:r>
                      <a:r>
                        <a:rPr sz="1000" spc="-10" dirty="0">
                          <a:solidFill>
                            <a:srgbClr val="172B4C"/>
                          </a:solidFill>
                          <a:latin typeface="Tahoma"/>
                          <a:cs typeface="Tahoma"/>
                        </a:rPr>
                        <a:t>niveau</a:t>
                      </a:r>
                      <a:endParaRPr sz="1000" dirty="0">
                        <a:latin typeface="Tahoma"/>
                        <a:cs typeface="Tahoma"/>
                      </a:endParaRPr>
                    </a:p>
                    <a:p>
                      <a:pPr marL="186055" indent="-107314">
                        <a:lnSpc>
                          <a:spcPct val="100000"/>
                        </a:lnSpc>
                        <a:spcBef>
                          <a:spcPts val="50"/>
                        </a:spcBef>
                        <a:buChar char="–"/>
                        <a:tabLst>
                          <a:tab pos="186055" algn="l"/>
                        </a:tabLst>
                      </a:pPr>
                      <a:r>
                        <a:rPr sz="1000" spc="-10" dirty="0">
                          <a:solidFill>
                            <a:srgbClr val="172B4C"/>
                          </a:solidFill>
                          <a:latin typeface="Tahoma"/>
                          <a:cs typeface="Tahoma"/>
                        </a:rPr>
                        <a:t>Borgerrettet</a:t>
                      </a:r>
                      <a:r>
                        <a:rPr sz="1000" spc="-15" dirty="0">
                          <a:solidFill>
                            <a:srgbClr val="172B4C"/>
                          </a:solidFill>
                          <a:latin typeface="Tahoma"/>
                          <a:cs typeface="Tahoma"/>
                        </a:rPr>
                        <a:t> </a:t>
                      </a:r>
                      <a:r>
                        <a:rPr sz="1000" spc="-10" dirty="0">
                          <a:solidFill>
                            <a:srgbClr val="172B4C"/>
                          </a:solidFill>
                          <a:latin typeface="Tahoma"/>
                          <a:cs typeface="Tahoma"/>
                        </a:rPr>
                        <a:t>forebyggelse</a:t>
                      </a:r>
                      <a:r>
                        <a:rPr sz="1000" spc="-15" dirty="0">
                          <a:solidFill>
                            <a:srgbClr val="172B4C"/>
                          </a:solidFill>
                          <a:latin typeface="Tahoma"/>
                          <a:cs typeface="Tahoma"/>
                        </a:rPr>
                        <a:t> </a:t>
                      </a:r>
                      <a:r>
                        <a:rPr sz="1000" spc="-10" dirty="0">
                          <a:solidFill>
                            <a:srgbClr val="172B4C"/>
                          </a:solidFill>
                          <a:latin typeface="Tahoma"/>
                          <a:cs typeface="Tahoma"/>
                        </a:rPr>
                        <a:t>og</a:t>
                      </a:r>
                      <a:r>
                        <a:rPr sz="1000" spc="-15" dirty="0">
                          <a:solidFill>
                            <a:srgbClr val="172B4C"/>
                          </a:solidFill>
                          <a:latin typeface="Tahoma"/>
                          <a:cs typeface="Tahoma"/>
                        </a:rPr>
                        <a:t> </a:t>
                      </a:r>
                      <a:r>
                        <a:rPr sz="1000" spc="-10" dirty="0">
                          <a:solidFill>
                            <a:srgbClr val="172B4C"/>
                          </a:solidFill>
                          <a:latin typeface="Tahoma"/>
                          <a:cs typeface="Tahoma"/>
                        </a:rPr>
                        <a:t>sundhedsfremme</a:t>
                      </a:r>
                      <a:endParaRPr sz="1000" dirty="0">
                        <a:latin typeface="Tahoma"/>
                        <a:cs typeface="Tahoma"/>
                      </a:endParaRPr>
                    </a:p>
                    <a:p>
                      <a:pPr marL="186055" indent="-107314">
                        <a:lnSpc>
                          <a:spcPct val="100000"/>
                        </a:lnSpc>
                        <a:spcBef>
                          <a:spcPts val="55"/>
                        </a:spcBef>
                        <a:buChar char="–"/>
                        <a:tabLst>
                          <a:tab pos="186055" algn="l"/>
                        </a:tabLst>
                      </a:pPr>
                      <a:r>
                        <a:rPr sz="1000" spc="-10" dirty="0">
                          <a:solidFill>
                            <a:srgbClr val="172B4C"/>
                          </a:solidFill>
                          <a:latin typeface="Tahoma"/>
                          <a:cs typeface="Tahoma"/>
                        </a:rPr>
                        <a:t>Sundhedspleje</a:t>
                      </a:r>
                      <a:endParaRPr sz="1000" dirty="0">
                        <a:latin typeface="Tahoma"/>
                        <a:cs typeface="Tahoma"/>
                      </a:endParaRPr>
                    </a:p>
                    <a:p>
                      <a:pPr marL="186055" indent="-107314">
                        <a:lnSpc>
                          <a:spcPct val="100000"/>
                        </a:lnSpc>
                        <a:spcBef>
                          <a:spcPts val="50"/>
                        </a:spcBef>
                        <a:buChar char="–"/>
                        <a:tabLst>
                          <a:tab pos="186055" algn="l"/>
                        </a:tabLst>
                      </a:pPr>
                      <a:r>
                        <a:rPr sz="1000" dirty="0">
                          <a:solidFill>
                            <a:srgbClr val="172B4C"/>
                          </a:solidFill>
                          <a:latin typeface="Tahoma"/>
                          <a:cs typeface="Tahoma"/>
                        </a:rPr>
                        <a:t>Børne-</a:t>
                      </a:r>
                      <a:r>
                        <a:rPr sz="1000" spc="-25" dirty="0">
                          <a:solidFill>
                            <a:srgbClr val="172B4C"/>
                          </a:solidFill>
                          <a:latin typeface="Tahoma"/>
                          <a:cs typeface="Tahoma"/>
                        </a:rPr>
                        <a:t> </a:t>
                      </a:r>
                      <a:r>
                        <a:rPr sz="1000" spc="-10" dirty="0">
                          <a:solidFill>
                            <a:srgbClr val="172B4C"/>
                          </a:solidFill>
                          <a:latin typeface="Tahoma"/>
                          <a:cs typeface="Tahoma"/>
                        </a:rPr>
                        <a:t>og</a:t>
                      </a:r>
                      <a:r>
                        <a:rPr sz="1000" spc="-25" dirty="0">
                          <a:solidFill>
                            <a:srgbClr val="172B4C"/>
                          </a:solidFill>
                          <a:latin typeface="Tahoma"/>
                          <a:cs typeface="Tahoma"/>
                        </a:rPr>
                        <a:t> </a:t>
                      </a:r>
                      <a:r>
                        <a:rPr sz="1000" spc="-10" dirty="0">
                          <a:solidFill>
                            <a:srgbClr val="172B4C"/>
                          </a:solidFill>
                          <a:latin typeface="Tahoma"/>
                          <a:cs typeface="Tahoma"/>
                        </a:rPr>
                        <a:t>ungdomstandpleje</a:t>
                      </a:r>
                      <a:r>
                        <a:rPr sz="1000" spc="-25" dirty="0">
                          <a:solidFill>
                            <a:srgbClr val="172B4C"/>
                          </a:solidFill>
                          <a:latin typeface="Tahoma"/>
                          <a:cs typeface="Tahoma"/>
                        </a:rPr>
                        <a:t> </a:t>
                      </a:r>
                      <a:r>
                        <a:rPr sz="1000" spc="-10" dirty="0">
                          <a:solidFill>
                            <a:srgbClr val="172B4C"/>
                          </a:solidFill>
                          <a:latin typeface="Tahoma"/>
                          <a:cs typeface="Tahoma"/>
                        </a:rPr>
                        <a:t>og</a:t>
                      </a:r>
                      <a:r>
                        <a:rPr sz="1000" spc="-25" dirty="0">
                          <a:solidFill>
                            <a:srgbClr val="172B4C"/>
                          </a:solidFill>
                          <a:latin typeface="Tahoma"/>
                          <a:cs typeface="Tahoma"/>
                        </a:rPr>
                        <a:t> </a:t>
                      </a:r>
                      <a:r>
                        <a:rPr sz="1000" spc="-10" dirty="0">
                          <a:solidFill>
                            <a:srgbClr val="172B4C"/>
                          </a:solidFill>
                          <a:latin typeface="Tahoma"/>
                          <a:cs typeface="Tahoma"/>
                        </a:rPr>
                        <a:t>omsorgstandpleje</a:t>
                      </a:r>
                      <a:r>
                        <a:rPr sz="1000" spc="-20" dirty="0">
                          <a:solidFill>
                            <a:srgbClr val="172B4C"/>
                          </a:solidFill>
                          <a:latin typeface="Tahoma"/>
                          <a:cs typeface="Tahoma"/>
                        </a:rPr>
                        <a:t> </a:t>
                      </a:r>
                      <a:r>
                        <a:rPr sz="1000" spc="-25" dirty="0">
                          <a:solidFill>
                            <a:srgbClr val="172B4C"/>
                          </a:solidFill>
                          <a:latin typeface="Tahoma"/>
                          <a:cs typeface="Tahoma"/>
                        </a:rPr>
                        <a:t>mv.</a:t>
                      </a:r>
                      <a:endParaRPr sz="1000" dirty="0">
                        <a:latin typeface="Tahoma"/>
                        <a:cs typeface="Tahoma"/>
                      </a:endParaRPr>
                    </a:p>
                    <a:p>
                      <a:pPr marL="186055" indent="-107314">
                        <a:lnSpc>
                          <a:spcPct val="100000"/>
                        </a:lnSpc>
                        <a:spcBef>
                          <a:spcPts val="55"/>
                        </a:spcBef>
                        <a:buChar char="–"/>
                        <a:tabLst>
                          <a:tab pos="186055" algn="l"/>
                        </a:tabLst>
                      </a:pPr>
                      <a:r>
                        <a:rPr sz="1000" spc="-20" dirty="0">
                          <a:solidFill>
                            <a:srgbClr val="172B4C"/>
                          </a:solidFill>
                          <a:latin typeface="Tahoma"/>
                          <a:cs typeface="Tahoma"/>
                        </a:rPr>
                        <a:t>Lettilgængeligt</a:t>
                      </a:r>
                      <a:r>
                        <a:rPr sz="1000" spc="-25" dirty="0">
                          <a:solidFill>
                            <a:srgbClr val="172B4C"/>
                          </a:solidFill>
                          <a:latin typeface="Tahoma"/>
                          <a:cs typeface="Tahoma"/>
                        </a:rPr>
                        <a:t> </a:t>
                      </a:r>
                      <a:r>
                        <a:rPr sz="1000" dirty="0">
                          <a:solidFill>
                            <a:srgbClr val="172B4C"/>
                          </a:solidFill>
                          <a:latin typeface="Tahoma"/>
                          <a:cs typeface="Tahoma"/>
                        </a:rPr>
                        <a:t>tilbud</a:t>
                      </a:r>
                      <a:r>
                        <a:rPr sz="1000" spc="-20" dirty="0">
                          <a:solidFill>
                            <a:srgbClr val="172B4C"/>
                          </a:solidFill>
                          <a:latin typeface="Tahoma"/>
                          <a:cs typeface="Tahoma"/>
                        </a:rPr>
                        <a:t> </a:t>
                      </a:r>
                      <a:r>
                        <a:rPr sz="1000" dirty="0">
                          <a:solidFill>
                            <a:srgbClr val="172B4C"/>
                          </a:solidFill>
                          <a:latin typeface="Tahoma"/>
                          <a:cs typeface="Tahoma"/>
                        </a:rPr>
                        <a:t>til</a:t>
                      </a:r>
                      <a:r>
                        <a:rPr sz="1000" spc="-20" dirty="0">
                          <a:solidFill>
                            <a:srgbClr val="172B4C"/>
                          </a:solidFill>
                          <a:latin typeface="Tahoma"/>
                          <a:cs typeface="Tahoma"/>
                        </a:rPr>
                        <a:t> </a:t>
                      </a:r>
                      <a:r>
                        <a:rPr sz="1000" dirty="0">
                          <a:solidFill>
                            <a:srgbClr val="172B4C"/>
                          </a:solidFill>
                          <a:latin typeface="Tahoma"/>
                          <a:cs typeface="Tahoma"/>
                        </a:rPr>
                        <a:t>børn</a:t>
                      </a:r>
                      <a:r>
                        <a:rPr sz="1000" spc="-20" dirty="0">
                          <a:solidFill>
                            <a:srgbClr val="172B4C"/>
                          </a:solidFill>
                          <a:latin typeface="Tahoma"/>
                          <a:cs typeface="Tahoma"/>
                        </a:rPr>
                        <a:t> </a:t>
                      </a:r>
                      <a:r>
                        <a:rPr sz="1000" spc="-10" dirty="0">
                          <a:solidFill>
                            <a:srgbClr val="172B4C"/>
                          </a:solidFill>
                          <a:latin typeface="Tahoma"/>
                          <a:cs typeface="Tahoma"/>
                        </a:rPr>
                        <a:t>og</a:t>
                      </a:r>
                      <a:r>
                        <a:rPr sz="1000" spc="-20" dirty="0">
                          <a:solidFill>
                            <a:srgbClr val="172B4C"/>
                          </a:solidFill>
                          <a:latin typeface="Tahoma"/>
                          <a:cs typeface="Tahoma"/>
                        </a:rPr>
                        <a:t> unge </a:t>
                      </a:r>
                      <a:r>
                        <a:rPr sz="1000" spc="-10" dirty="0">
                          <a:solidFill>
                            <a:srgbClr val="172B4C"/>
                          </a:solidFill>
                          <a:latin typeface="Tahoma"/>
                          <a:cs typeface="Tahoma"/>
                        </a:rPr>
                        <a:t>med</a:t>
                      </a:r>
                      <a:r>
                        <a:rPr sz="1000" spc="-25" dirty="0">
                          <a:solidFill>
                            <a:srgbClr val="172B4C"/>
                          </a:solidFill>
                          <a:latin typeface="Tahoma"/>
                          <a:cs typeface="Tahoma"/>
                        </a:rPr>
                        <a:t> </a:t>
                      </a:r>
                      <a:r>
                        <a:rPr sz="1000" dirty="0">
                          <a:solidFill>
                            <a:srgbClr val="172B4C"/>
                          </a:solidFill>
                          <a:latin typeface="Tahoma"/>
                          <a:cs typeface="Tahoma"/>
                        </a:rPr>
                        <a:t>psykisk</a:t>
                      </a:r>
                      <a:r>
                        <a:rPr sz="1000" spc="-20" dirty="0">
                          <a:solidFill>
                            <a:srgbClr val="172B4C"/>
                          </a:solidFill>
                          <a:latin typeface="Tahoma"/>
                          <a:cs typeface="Tahoma"/>
                        </a:rPr>
                        <a:t> </a:t>
                      </a:r>
                      <a:r>
                        <a:rPr sz="1000" spc="-10" dirty="0">
                          <a:solidFill>
                            <a:srgbClr val="172B4C"/>
                          </a:solidFill>
                          <a:latin typeface="Tahoma"/>
                          <a:cs typeface="Tahoma"/>
                        </a:rPr>
                        <a:t>mistrivsel</a:t>
                      </a:r>
                      <a:r>
                        <a:rPr sz="1000" spc="-20" dirty="0">
                          <a:solidFill>
                            <a:srgbClr val="172B4C"/>
                          </a:solidFill>
                          <a:latin typeface="Tahoma"/>
                          <a:cs typeface="Tahoma"/>
                        </a:rPr>
                        <a:t> </a:t>
                      </a:r>
                      <a:r>
                        <a:rPr sz="1000" spc="-25" dirty="0">
                          <a:solidFill>
                            <a:srgbClr val="172B4C"/>
                          </a:solidFill>
                          <a:latin typeface="Tahoma"/>
                          <a:cs typeface="Tahoma"/>
                        </a:rPr>
                        <a:t>mv.</a:t>
                      </a:r>
                      <a:endParaRPr sz="1000" dirty="0">
                        <a:latin typeface="Tahoma"/>
                        <a:cs typeface="Tahoma"/>
                      </a:endParaRPr>
                    </a:p>
                    <a:p>
                      <a:pPr marL="186055" indent="-107314">
                        <a:lnSpc>
                          <a:spcPct val="100000"/>
                        </a:lnSpc>
                        <a:spcBef>
                          <a:spcPts val="50"/>
                        </a:spcBef>
                        <a:buChar char="–"/>
                        <a:tabLst>
                          <a:tab pos="186055" algn="l"/>
                        </a:tabLst>
                      </a:pPr>
                      <a:r>
                        <a:rPr sz="1000" spc="-10" dirty="0">
                          <a:solidFill>
                            <a:srgbClr val="172B4C"/>
                          </a:solidFill>
                          <a:latin typeface="Tahoma"/>
                          <a:cs typeface="Tahoma"/>
                        </a:rPr>
                        <a:t>Vederlagsfri</a:t>
                      </a:r>
                      <a:r>
                        <a:rPr sz="1000" spc="-15" dirty="0">
                          <a:solidFill>
                            <a:srgbClr val="172B4C"/>
                          </a:solidFill>
                          <a:latin typeface="Tahoma"/>
                          <a:cs typeface="Tahoma"/>
                        </a:rPr>
                        <a:t> </a:t>
                      </a:r>
                      <a:r>
                        <a:rPr sz="1000" spc="-10" dirty="0">
                          <a:solidFill>
                            <a:srgbClr val="172B4C"/>
                          </a:solidFill>
                          <a:latin typeface="Tahoma"/>
                          <a:cs typeface="Tahoma"/>
                        </a:rPr>
                        <a:t>fysioterapi</a:t>
                      </a:r>
                      <a:endParaRPr sz="1000" dirty="0">
                        <a:latin typeface="Tahoma"/>
                        <a:cs typeface="Tahoma"/>
                      </a:endParaRPr>
                    </a:p>
                  </a:txBody>
                  <a:tcPr marL="0" marR="0" marT="89950" marB="0">
                    <a:lnT w="6350">
                      <a:solidFill>
                        <a:srgbClr val="172B4C"/>
                      </a:solidFill>
                      <a:prstDash val="solid"/>
                    </a:lnT>
                    <a:lnB w="6350">
                      <a:solidFill>
                        <a:srgbClr val="172B4C"/>
                      </a:solidFill>
                      <a:prstDash val="solid"/>
                    </a:lnB>
                    <a:solidFill>
                      <a:srgbClr val="B7CBE3"/>
                    </a:solidFill>
                  </a:tcPr>
                </a:tc>
                <a:extLst>
                  <a:ext uri="{0D108BD9-81ED-4DB2-BD59-A6C34878D82A}">
                    <a16:rowId xmlns:a16="http://schemas.microsoft.com/office/drawing/2014/main" val="10006"/>
                  </a:ext>
                </a:extLst>
              </a:tr>
            </a:tbl>
          </a:graphicData>
        </a:graphic>
      </p:graphicFrame>
      <p:sp>
        <p:nvSpPr>
          <p:cNvPr id="3" name="object 2">
            <a:extLst>
              <a:ext uri="{FF2B5EF4-FFF2-40B4-BE49-F238E27FC236}">
                <a16:creationId xmlns:a16="http://schemas.microsoft.com/office/drawing/2014/main" id="{36082044-87ED-44AA-18BB-04E951351842}"/>
              </a:ext>
            </a:extLst>
          </p:cNvPr>
          <p:cNvSpPr txBox="1">
            <a:spLocks/>
          </p:cNvSpPr>
          <p:nvPr/>
        </p:nvSpPr>
        <p:spPr>
          <a:xfrm>
            <a:off x="682853" y="538353"/>
            <a:ext cx="4193947" cy="1020792"/>
          </a:xfrm>
          <a:prstGeom prst="rect">
            <a:avLst/>
          </a:prstGeom>
        </p:spPr>
        <p:txBody>
          <a:bodyPr vert="horz" wrap="square" lIns="0" tIns="71120" rIns="0" bIns="0" rtlCol="0">
            <a:spAutoFit/>
          </a:bodyPr>
          <a:lstStyle>
            <a:lvl1pPr>
              <a:defRPr>
                <a:latin typeface="+mj-lt"/>
                <a:ea typeface="+mj-ea"/>
                <a:cs typeface="+mj-cs"/>
              </a:defRPr>
            </a:lvl1pPr>
          </a:lstStyle>
          <a:p>
            <a:pPr marL="12700" marR="5080">
              <a:lnSpc>
                <a:spcPts val="3670"/>
              </a:lnSpc>
              <a:spcBef>
                <a:spcPts val="560"/>
              </a:spcBef>
            </a:pPr>
            <a:r>
              <a:rPr lang="da-DK" sz="3400" dirty="0">
                <a:solidFill>
                  <a:schemeClr val="bg1"/>
                </a:solidFill>
                <a:latin typeface="Segoe UI Black" panose="020B0A02040204020203" pitchFamily="34" charset="0"/>
                <a:ea typeface="Segoe UI Black" panose="020B0A02040204020203" pitchFamily="34" charset="0"/>
              </a:rPr>
              <a:t>Myndighedernes opgaver</a:t>
            </a:r>
          </a:p>
        </p:txBody>
      </p:sp>
      <p:sp>
        <p:nvSpPr>
          <p:cNvPr id="5" name="Tekstfelt 4">
            <a:extLst>
              <a:ext uri="{FF2B5EF4-FFF2-40B4-BE49-F238E27FC236}">
                <a16:creationId xmlns:a16="http://schemas.microsoft.com/office/drawing/2014/main" id="{DB58A106-48DC-A558-E428-BCFC98CB3AAD}"/>
              </a:ext>
            </a:extLst>
          </p:cNvPr>
          <p:cNvSpPr txBox="1"/>
          <p:nvPr/>
        </p:nvSpPr>
        <p:spPr>
          <a:xfrm>
            <a:off x="9296400" y="6690994"/>
            <a:ext cx="3429000" cy="230832"/>
          </a:xfrm>
          <a:prstGeom prst="rect">
            <a:avLst/>
          </a:prstGeom>
          <a:noFill/>
        </p:spPr>
        <p:txBody>
          <a:bodyPr wrap="square" rtlCol="0">
            <a:spAutoFit/>
          </a:bodyPr>
          <a:lstStyle/>
          <a:p>
            <a:r>
              <a:rPr lang="da-DK" sz="900" dirty="0">
                <a:solidFill>
                  <a:schemeClr val="tx2"/>
                </a:solidFill>
              </a:rPr>
              <a:t>Illustration fra sundhedsudspillet med tilpasning fra aftale</a:t>
            </a:r>
          </a:p>
        </p:txBody>
      </p:sp>
      <p:sp>
        <p:nvSpPr>
          <p:cNvPr id="4" name="Rektangel 3">
            <a:extLst>
              <a:ext uri="{FF2B5EF4-FFF2-40B4-BE49-F238E27FC236}">
                <a16:creationId xmlns:a16="http://schemas.microsoft.com/office/drawing/2014/main" id="{11BC1C09-4510-5DF9-56DB-1F1FCE7C2A5C}"/>
              </a:ext>
            </a:extLst>
          </p:cNvPr>
          <p:cNvSpPr/>
          <p:nvPr/>
        </p:nvSpPr>
        <p:spPr>
          <a:xfrm>
            <a:off x="682853" y="2780928"/>
            <a:ext cx="3396923" cy="1440160"/>
          </a:xfrm>
          <a:prstGeom prst="rect">
            <a:avLst/>
          </a:prstGeom>
          <a:solidFill>
            <a:schemeClr val="tx1">
              <a:lumMod val="25000"/>
              <a:lumOff val="75000"/>
            </a:schemeClr>
          </a:solidFill>
          <a:ln w="9525">
            <a:solidFill>
              <a:srgbClr val="1F4A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t>Myndighedsområder</a:t>
            </a:r>
          </a:p>
        </p:txBody>
      </p:sp>
    </p:spTree>
    <p:extLst>
      <p:ext uri="{BB962C8B-B14F-4D97-AF65-F5344CB8AC3E}">
        <p14:creationId xmlns:p14="http://schemas.microsoft.com/office/powerpoint/2010/main" val="4278322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59A5330-75C0-7047-F383-16F47F351A8F}"/>
              </a:ext>
            </a:extLst>
          </p:cNvPr>
          <p:cNvSpPr>
            <a:spLocks noGrp="1"/>
          </p:cNvSpPr>
          <p:nvPr>
            <p:ph type="sldNum" sz="quarter" idx="12"/>
          </p:nvPr>
        </p:nvSpPr>
        <p:spPr/>
        <p:txBody>
          <a:bodyPr/>
          <a:lstStyle/>
          <a:p>
            <a:fld id="{667EC89C-17A0-4E64-A6D2-B825673CEEDF}" type="slidenum">
              <a:rPr lang="da-DK" smtClean="0"/>
              <a:pPr/>
              <a:t>11</a:t>
            </a:fld>
            <a:endParaRPr lang="da-DK" dirty="0"/>
          </a:p>
        </p:txBody>
      </p:sp>
      <p:sp>
        <p:nvSpPr>
          <p:cNvPr id="3" name="Titel 2">
            <a:extLst>
              <a:ext uri="{FF2B5EF4-FFF2-40B4-BE49-F238E27FC236}">
                <a16:creationId xmlns:a16="http://schemas.microsoft.com/office/drawing/2014/main" id="{DEA1C618-B41A-35EF-5F4C-CF33B3045064}"/>
              </a:ext>
            </a:extLst>
          </p:cNvPr>
          <p:cNvSpPr>
            <a:spLocks noGrp="1"/>
          </p:cNvSpPr>
          <p:nvPr>
            <p:ph type="title"/>
          </p:nvPr>
        </p:nvSpPr>
        <p:spPr/>
        <p:txBody>
          <a:bodyPr/>
          <a:lstStyle/>
          <a:p>
            <a:r>
              <a:rPr lang="da-DK" dirty="0"/>
              <a:t>Implementering af opgaveflyt fra kommuner til regioner 2025</a:t>
            </a:r>
          </a:p>
        </p:txBody>
      </p:sp>
      <p:sp>
        <p:nvSpPr>
          <p:cNvPr id="4" name="Pladsholder til indhold 3">
            <a:extLst>
              <a:ext uri="{FF2B5EF4-FFF2-40B4-BE49-F238E27FC236}">
                <a16:creationId xmlns:a16="http://schemas.microsoft.com/office/drawing/2014/main" id="{45CE281D-5189-2CB6-5283-8538A8BA9DBD}"/>
              </a:ext>
            </a:extLst>
          </p:cNvPr>
          <p:cNvSpPr>
            <a:spLocks noGrp="1"/>
          </p:cNvSpPr>
          <p:nvPr>
            <p:ph sz="quarter" idx="14"/>
          </p:nvPr>
        </p:nvSpPr>
        <p:spPr/>
        <p:txBody>
          <a:bodyPr/>
          <a:lstStyle/>
          <a:p>
            <a:endParaRPr lang="da-DK" sz="1800" b="0" i="0" u="none" strike="noStrike" baseline="0" dirty="0"/>
          </a:p>
          <a:p>
            <a:r>
              <a:rPr lang="da-DK" sz="1800" b="0" i="0" u="none" strike="noStrike" baseline="0" dirty="0">
                <a:solidFill>
                  <a:srgbClr val="000000"/>
                </a:solidFill>
              </a:rPr>
              <a:t>Start 2025: Sundhedsstyrelsen skal have gennemført et fagligt arbejde som grundlag for en nærmere afgrænsning af de fire opgaver, der skal overdrages til regionerne. </a:t>
            </a:r>
          </a:p>
          <a:p>
            <a:endParaRPr lang="da-DK" sz="1800" b="0" i="0" u="none" strike="noStrike" baseline="0" dirty="0">
              <a:solidFill>
                <a:srgbClr val="000000"/>
              </a:solidFill>
            </a:endParaRPr>
          </a:p>
          <a:p>
            <a:r>
              <a:rPr lang="da-DK" sz="1800" b="0" i="0" u="none" strike="noStrike" baseline="0" dirty="0">
                <a:solidFill>
                  <a:srgbClr val="000000"/>
                </a:solidFill>
              </a:rPr>
              <a:t>Medio 2025: Den endelig økonomi forbundet med opgaveflyttet vurderes på baggrund af faglig afgrænsning af opgaveændring foretaget af Sundhedsstyrelsen og drøftes med kommuner og regioner. </a:t>
            </a:r>
          </a:p>
          <a:p>
            <a:endParaRPr lang="da-DK" sz="1800" b="0" i="0" u="none" strike="noStrike" baseline="0" dirty="0">
              <a:solidFill>
                <a:srgbClr val="000000"/>
              </a:solidFill>
            </a:endParaRPr>
          </a:p>
          <a:p>
            <a:r>
              <a:rPr lang="da-DK" sz="1800" b="0" i="0" u="none" strike="noStrike" baseline="0" dirty="0">
                <a:solidFill>
                  <a:srgbClr val="000000"/>
                </a:solidFill>
              </a:rPr>
              <a:t>I løbet af 2025: Kommunerne tilvejebringer oplysninger til regionerne om, hvordan opgaverne løses i dag samt om omkostninger. </a:t>
            </a:r>
          </a:p>
          <a:p>
            <a:endParaRPr lang="da-DK" sz="1800" b="0" i="0" u="none" strike="noStrike" baseline="0" dirty="0">
              <a:solidFill>
                <a:srgbClr val="000000"/>
              </a:solidFill>
            </a:endParaRPr>
          </a:p>
          <a:p>
            <a:r>
              <a:rPr lang="da-DK" sz="1800" b="0" i="0" u="none" strike="noStrike" baseline="0" dirty="0">
                <a:solidFill>
                  <a:srgbClr val="000000"/>
                </a:solidFill>
              </a:rPr>
              <a:t>Oktober 2025: Lovforslag om opgaveflytning fremsættes. </a:t>
            </a:r>
          </a:p>
          <a:p>
            <a:r>
              <a:rPr lang="da-DK" sz="1800" b="0" i="0" u="none" strike="noStrike" baseline="0" dirty="0">
                <a:solidFill>
                  <a:srgbClr val="000000"/>
                </a:solidFill>
                <a:latin typeface="Calibri" panose="020F0502020204030204" pitchFamily="34" charset="0"/>
              </a:rPr>
              <a:t>	</a:t>
            </a:r>
          </a:p>
          <a:p>
            <a:endParaRPr lang="da-DK" dirty="0"/>
          </a:p>
        </p:txBody>
      </p:sp>
    </p:spTree>
    <p:extLst>
      <p:ext uri="{BB962C8B-B14F-4D97-AF65-F5344CB8AC3E}">
        <p14:creationId xmlns:p14="http://schemas.microsoft.com/office/powerpoint/2010/main" val="363883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B81E6D22-5C9D-9678-4876-86ACC7801A0D}"/>
              </a:ext>
            </a:extLst>
          </p:cNvPr>
          <p:cNvGraphicFramePr>
            <a:graphicFrameLocks noChangeAspect="1"/>
          </p:cNvGraphicFramePr>
          <p:nvPr>
            <p:custDataLst>
              <p:tags r:id="rId1"/>
            </p:custDataLst>
            <p:extLst>
              <p:ext uri="{D42A27DB-BD31-4B8C-83A1-F6EECF244321}">
                <p14:modId xmlns:p14="http://schemas.microsoft.com/office/powerpoint/2010/main" val="2570811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5" progId="TCLayout.ActiveDocument.1">
                  <p:embed/>
                </p:oleObj>
              </mc:Choice>
              <mc:Fallback>
                <p:oleObj name="think-cell Slide" r:id="rId3" imgW="592" imgH="595" progId="TCLayout.ActiveDocument.1">
                  <p:embed/>
                  <p:pic>
                    <p:nvPicPr>
                      <p:cNvPr id="6" name="think-cell data - do not delete" hidden="1">
                        <a:extLst>
                          <a:ext uri="{FF2B5EF4-FFF2-40B4-BE49-F238E27FC236}">
                            <a16:creationId xmlns:a16="http://schemas.microsoft.com/office/drawing/2014/main" id="{B81E6D22-5C9D-9678-4876-86ACC7801A0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Pladsholder til slidenummer 1">
            <a:extLst>
              <a:ext uri="{FF2B5EF4-FFF2-40B4-BE49-F238E27FC236}">
                <a16:creationId xmlns:a16="http://schemas.microsoft.com/office/drawing/2014/main" id="{159A5330-75C0-7047-F383-16F47F351A8F}"/>
              </a:ext>
            </a:extLst>
          </p:cNvPr>
          <p:cNvSpPr>
            <a:spLocks noGrp="1"/>
          </p:cNvSpPr>
          <p:nvPr>
            <p:ph type="sldNum" sz="quarter" idx="12"/>
          </p:nvPr>
        </p:nvSpPr>
        <p:spPr/>
        <p:txBody>
          <a:bodyPr/>
          <a:lstStyle/>
          <a:p>
            <a:fld id="{667EC89C-17A0-4E64-A6D2-B825673CEEDF}" type="slidenum">
              <a:rPr lang="da-DK" smtClean="0"/>
              <a:pPr/>
              <a:t>12</a:t>
            </a:fld>
            <a:endParaRPr lang="da-DK" dirty="0"/>
          </a:p>
        </p:txBody>
      </p:sp>
      <p:sp>
        <p:nvSpPr>
          <p:cNvPr id="3" name="Titel 2">
            <a:extLst>
              <a:ext uri="{FF2B5EF4-FFF2-40B4-BE49-F238E27FC236}">
                <a16:creationId xmlns:a16="http://schemas.microsoft.com/office/drawing/2014/main" id="{DEA1C618-B41A-35EF-5F4C-CF33B3045064}"/>
              </a:ext>
            </a:extLst>
          </p:cNvPr>
          <p:cNvSpPr>
            <a:spLocks noGrp="1"/>
          </p:cNvSpPr>
          <p:nvPr>
            <p:ph type="title"/>
          </p:nvPr>
        </p:nvSpPr>
        <p:spPr/>
        <p:txBody>
          <a:bodyPr vert="horz"/>
          <a:lstStyle/>
          <a:p>
            <a:r>
              <a:rPr lang="da-DK" dirty="0"/>
              <a:t>Implementering af opgaveflyt fra kommuner til regioner 2027 og 2028</a:t>
            </a:r>
          </a:p>
        </p:txBody>
      </p:sp>
      <p:sp>
        <p:nvSpPr>
          <p:cNvPr id="4" name="Pladsholder til indhold 3">
            <a:extLst>
              <a:ext uri="{FF2B5EF4-FFF2-40B4-BE49-F238E27FC236}">
                <a16:creationId xmlns:a16="http://schemas.microsoft.com/office/drawing/2014/main" id="{45CE281D-5189-2CB6-5283-8538A8BA9DBD}"/>
              </a:ext>
            </a:extLst>
          </p:cNvPr>
          <p:cNvSpPr>
            <a:spLocks noGrp="1"/>
          </p:cNvSpPr>
          <p:nvPr>
            <p:ph sz="quarter" idx="14"/>
          </p:nvPr>
        </p:nvSpPr>
        <p:spPr>
          <a:xfrm>
            <a:off x="1366836" y="1993525"/>
            <a:ext cx="10417796" cy="4173276"/>
          </a:xfrm>
        </p:spPr>
        <p:txBody>
          <a:bodyPr/>
          <a:lstStyle/>
          <a:p>
            <a:endParaRPr lang="da-DK" sz="1800" b="0" i="0" u="none" strike="noStrike" baseline="0" dirty="0"/>
          </a:p>
          <a:p>
            <a:r>
              <a:rPr lang="da-DK" sz="1800" b="0" i="0" u="sng" strike="noStrike" baseline="0" dirty="0">
                <a:solidFill>
                  <a:srgbClr val="000000"/>
                </a:solidFill>
              </a:rPr>
              <a:t>Den 1. januar 2027</a:t>
            </a:r>
            <a:r>
              <a:rPr lang="da-DK" sz="1800" b="0" i="0" u="none" strike="noStrike" baseline="0" dirty="0">
                <a:solidFill>
                  <a:srgbClr val="000000"/>
                </a:solidFill>
              </a:rPr>
              <a:t>: Myndigheds- og finansieringsansvaret for opgaverne flyttes fra kommunerne til regionerne. </a:t>
            </a:r>
          </a:p>
          <a:p>
            <a:r>
              <a:rPr lang="da-DK" sz="1800" b="0" i="0" u="none" strike="noStrike" baseline="0" dirty="0">
                <a:solidFill>
                  <a:srgbClr val="000000"/>
                </a:solidFill>
              </a:rPr>
              <a:t>	</a:t>
            </a:r>
            <a:endParaRPr lang="da-DK" sz="1600" b="0" i="0" u="none" strike="noStrike" baseline="0" dirty="0">
              <a:solidFill>
                <a:srgbClr val="000000"/>
              </a:solidFill>
            </a:endParaRPr>
          </a:p>
          <a:p>
            <a:endParaRPr lang="da-DK" sz="1800" b="0" i="0" u="none" strike="noStrike" baseline="0" dirty="0"/>
          </a:p>
          <a:p>
            <a:r>
              <a:rPr lang="da-DK" sz="1800" b="0" i="0" u="sng" strike="noStrike" baseline="0" dirty="0">
                <a:solidFill>
                  <a:srgbClr val="000000"/>
                </a:solidFill>
              </a:rPr>
              <a:t>Til og med 2028</a:t>
            </a:r>
            <a:r>
              <a:rPr lang="da-DK" sz="1800" b="0" i="0" u="none" strike="noStrike" baseline="0" dirty="0">
                <a:solidFill>
                  <a:srgbClr val="000000"/>
                </a:solidFill>
              </a:rPr>
              <a:t>: Kommunerne skal have pligt til at varetage driften af sundhedsopgaverne under regionernes ansvar og finansiering, såfremt regionerne anmoder herom. </a:t>
            </a:r>
          </a:p>
          <a:p>
            <a:r>
              <a:rPr lang="da-DK" sz="1800" b="0" i="0" u="none" strike="noStrike" baseline="0" dirty="0">
                <a:solidFill>
                  <a:srgbClr val="000000"/>
                </a:solidFill>
              </a:rPr>
              <a:t>	</a:t>
            </a:r>
          </a:p>
          <a:p>
            <a:r>
              <a:rPr lang="da-DK" sz="1600" b="0" i="0" u="none" strike="noStrike" baseline="0" dirty="0">
                <a:solidFill>
                  <a:srgbClr val="000000"/>
                </a:solidFill>
              </a:rPr>
              <a:t>	</a:t>
            </a:r>
          </a:p>
          <a:p>
            <a:r>
              <a:rPr lang="da-DK" sz="1600" b="0" i="0" u="none" strike="noStrike" baseline="0" dirty="0">
                <a:solidFill>
                  <a:srgbClr val="000000"/>
                </a:solidFill>
              </a:rPr>
              <a:t>	</a:t>
            </a:r>
          </a:p>
          <a:p>
            <a:endParaRPr lang="da-DK" sz="1600" dirty="0"/>
          </a:p>
        </p:txBody>
      </p:sp>
    </p:spTree>
    <p:extLst>
      <p:ext uri="{BB962C8B-B14F-4D97-AF65-F5344CB8AC3E}">
        <p14:creationId xmlns:p14="http://schemas.microsoft.com/office/powerpoint/2010/main" val="173588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9E2389B7-8B77-A2D4-5251-820E420CD30C}"/>
              </a:ext>
            </a:extLst>
          </p:cNvPr>
          <p:cNvGraphicFramePr>
            <a:graphicFrameLocks noChangeAspect="1"/>
          </p:cNvGraphicFramePr>
          <p:nvPr>
            <p:custDataLst>
              <p:tags r:id="rId1"/>
            </p:custDataLst>
            <p:extLst>
              <p:ext uri="{D42A27DB-BD31-4B8C-83A1-F6EECF244321}">
                <p14:modId xmlns:p14="http://schemas.microsoft.com/office/powerpoint/2010/main" val="41449336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5" progId="TCLayout.ActiveDocument.1">
                  <p:embed/>
                </p:oleObj>
              </mc:Choice>
              <mc:Fallback>
                <p:oleObj name="think-cell Slide" r:id="rId3" imgW="592" imgH="595" progId="TCLayout.ActiveDocument.1">
                  <p:embed/>
                  <p:pic>
                    <p:nvPicPr>
                      <p:cNvPr id="12" name="think-cell data - do not delete" hidden="1">
                        <a:extLst>
                          <a:ext uri="{FF2B5EF4-FFF2-40B4-BE49-F238E27FC236}">
                            <a16:creationId xmlns:a16="http://schemas.microsoft.com/office/drawing/2014/main" id="{9E2389B7-8B77-A2D4-5251-820E420CD30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Pladsholder til slidenummer 1">
            <a:extLst>
              <a:ext uri="{FF2B5EF4-FFF2-40B4-BE49-F238E27FC236}">
                <a16:creationId xmlns:a16="http://schemas.microsoft.com/office/drawing/2014/main" id="{F85D6540-C54E-650D-0D8C-C8DCD4D48E61}"/>
              </a:ext>
            </a:extLst>
          </p:cNvPr>
          <p:cNvSpPr>
            <a:spLocks noGrp="1"/>
          </p:cNvSpPr>
          <p:nvPr>
            <p:ph type="sldNum" sz="quarter" idx="12"/>
          </p:nvPr>
        </p:nvSpPr>
        <p:spPr/>
        <p:txBody>
          <a:bodyPr/>
          <a:lstStyle/>
          <a:p>
            <a:fld id="{667EC89C-17A0-4E64-A6D2-B825673CEEDF}" type="slidenum">
              <a:rPr lang="da-DK" smtClean="0"/>
              <a:pPr/>
              <a:t>13</a:t>
            </a:fld>
            <a:endParaRPr lang="da-DK" dirty="0"/>
          </a:p>
        </p:txBody>
      </p:sp>
      <p:sp>
        <p:nvSpPr>
          <p:cNvPr id="8" name="Titel 7">
            <a:extLst>
              <a:ext uri="{FF2B5EF4-FFF2-40B4-BE49-F238E27FC236}">
                <a16:creationId xmlns:a16="http://schemas.microsoft.com/office/drawing/2014/main" id="{067894D4-EC2B-51EA-75AF-D11610BF24AC}"/>
              </a:ext>
            </a:extLst>
          </p:cNvPr>
          <p:cNvSpPr>
            <a:spLocks noGrp="1"/>
          </p:cNvSpPr>
          <p:nvPr>
            <p:ph type="title"/>
          </p:nvPr>
        </p:nvSpPr>
        <p:spPr/>
        <p:txBody>
          <a:bodyPr vert="horz"/>
          <a:lstStyle/>
          <a:p>
            <a:r>
              <a:rPr lang="da-DK" dirty="0"/>
              <a:t>Sundhedsrådenes opgaver</a:t>
            </a:r>
            <a:endParaRPr lang="da-DK" dirty="0">
              <a:highlight>
                <a:srgbClr val="FFFF00"/>
              </a:highlight>
            </a:endParaRPr>
          </a:p>
        </p:txBody>
      </p:sp>
      <p:sp>
        <p:nvSpPr>
          <p:cNvPr id="6" name="Tekstfelt 5">
            <a:extLst>
              <a:ext uri="{FF2B5EF4-FFF2-40B4-BE49-F238E27FC236}">
                <a16:creationId xmlns:a16="http://schemas.microsoft.com/office/drawing/2014/main" id="{1D9D06F0-C458-C3D3-77A3-80687C38AA0F}"/>
              </a:ext>
            </a:extLst>
          </p:cNvPr>
          <p:cNvSpPr txBox="1"/>
          <p:nvPr/>
        </p:nvSpPr>
        <p:spPr>
          <a:xfrm>
            <a:off x="1271463" y="1988840"/>
            <a:ext cx="5544617" cy="4478149"/>
          </a:xfrm>
          <a:prstGeom prst="rect">
            <a:avLst/>
          </a:prstGeom>
          <a:noFill/>
        </p:spPr>
        <p:txBody>
          <a:bodyPr wrap="square">
            <a:spAutoFit/>
          </a:bodyPr>
          <a:lstStyle/>
          <a:p>
            <a:pPr algn="l"/>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Det umiddelbare politiske og forvaltningsmæssige ansvar for drift og udvikling af regionens sundhedsopgaver inden for et afgrænset geografisk område og inden for de rammer, der er fastlagt af regionsrådet</a:t>
            </a:r>
          </a:p>
          <a:p>
            <a:pPr marL="285750" indent="-285750">
              <a:buFont typeface="Arial" panose="020B0604020202020204" pitchFamily="34" charset="0"/>
              <a:buChar char="•"/>
            </a:pPr>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Det umiddelbare ansvar for regionens opgaver på socialområdet</a:t>
            </a:r>
          </a:p>
          <a:p>
            <a:pPr marL="285750" indent="-285750">
              <a:buFont typeface="Arial" panose="020B0604020202020204" pitchFamily="34" charset="0"/>
              <a:buChar char="•"/>
            </a:pPr>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Vedtage en nærsundhedsplan</a:t>
            </a:r>
          </a:p>
          <a:p>
            <a:pPr marL="285750" indent="-285750">
              <a:buFont typeface="Arial" panose="020B0604020202020204" pitchFamily="34" charset="0"/>
              <a:buChar char="•"/>
            </a:pPr>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Lokal planlægning af det almenmedicinske tilbud og praksissektor </a:t>
            </a:r>
          </a:p>
          <a:p>
            <a:pPr marL="285750" indent="-285750">
              <a:buFont typeface="Arial" panose="020B0604020202020204" pitchFamily="34" charset="0"/>
              <a:buChar char="•"/>
            </a:pPr>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Opgaver, der overtages fra kommuner</a:t>
            </a:r>
          </a:p>
          <a:p>
            <a:pPr marL="285750" indent="-285750">
              <a:buFont typeface="Arial" panose="020B0604020202020204" pitchFamily="34" charset="0"/>
              <a:buChar char="•"/>
            </a:pPr>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Hjemmebehandling</a:t>
            </a:r>
          </a:p>
          <a:p>
            <a:pPr marL="285750" indent="-285750">
              <a:buFont typeface="Arial" panose="020B0604020202020204" pitchFamily="34" charset="0"/>
              <a:buChar char="•"/>
            </a:pPr>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Aftaler om sammenhængende forløb</a:t>
            </a:r>
          </a:p>
          <a:p>
            <a:pPr marL="285750" indent="-285750">
              <a:buFont typeface="Arial" panose="020B0604020202020204" pitchFamily="34" charset="0"/>
              <a:buChar char="•"/>
            </a:pPr>
            <a:endParaRPr lang="da-DK" sz="1500" b="0" i="0" u="none" strike="noStrike" baseline="0" dirty="0">
              <a:solidFill>
                <a:srgbClr val="000000"/>
              </a:solidFill>
              <a:latin typeface="Calibri" panose="020F0502020204030204" pitchFamily="34" charset="0"/>
            </a:endParaRPr>
          </a:p>
          <a:p>
            <a:pPr marL="285750" indent="-285750">
              <a:buFont typeface="Arial" panose="020B0604020202020204" pitchFamily="34" charset="0"/>
              <a:buChar char="•"/>
            </a:pPr>
            <a:r>
              <a:rPr lang="da-DK" sz="1500" b="0" i="0" u="none" strike="noStrike" baseline="0" dirty="0">
                <a:solidFill>
                  <a:srgbClr val="000000"/>
                </a:solidFill>
                <a:latin typeface="Calibri" panose="020F0502020204030204" pitchFamily="34" charset="0"/>
              </a:rPr>
              <a:t>Lokalt samarbejde med kommuner om rekruttering</a:t>
            </a:r>
          </a:p>
        </p:txBody>
      </p:sp>
      <p:pic>
        <p:nvPicPr>
          <p:cNvPr id="9" name="Grafik 8" descr="Brugere kontur">
            <a:extLst>
              <a:ext uri="{FF2B5EF4-FFF2-40B4-BE49-F238E27FC236}">
                <a16:creationId xmlns:a16="http://schemas.microsoft.com/office/drawing/2014/main" id="{07011D81-8642-9A21-241B-661A5E4A667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88088" y="1484784"/>
            <a:ext cx="5137720" cy="5137720"/>
          </a:xfrm>
          <a:prstGeom prst="rect">
            <a:avLst/>
          </a:prstGeom>
        </p:spPr>
      </p:pic>
    </p:spTree>
    <p:extLst>
      <p:ext uri="{BB962C8B-B14F-4D97-AF65-F5344CB8AC3E}">
        <p14:creationId xmlns:p14="http://schemas.microsoft.com/office/powerpoint/2010/main" val="3817975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59A5330-75C0-7047-F383-16F47F351A8F}"/>
              </a:ext>
            </a:extLst>
          </p:cNvPr>
          <p:cNvSpPr>
            <a:spLocks noGrp="1"/>
          </p:cNvSpPr>
          <p:nvPr>
            <p:ph type="sldNum" sz="quarter" idx="12"/>
          </p:nvPr>
        </p:nvSpPr>
        <p:spPr/>
        <p:txBody>
          <a:bodyPr/>
          <a:lstStyle/>
          <a:p>
            <a:fld id="{667EC89C-17A0-4E64-A6D2-B825673CEEDF}" type="slidenum">
              <a:rPr lang="da-DK" smtClean="0"/>
              <a:pPr/>
              <a:t>14</a:t>
            </a:fld>
            <a:endParaRPr lang="da-DK" dirty="0"/>
          </a:p>
        </p:txBody>
      </p:sp>
      <p:sp>
        <p:nvSpPr>
          <p:cNvPr id="3" name="Titel 2">
            <a:extLst>
              <a:ext uri="{FF2B5EF4-FFF2-40B4-BE49-F238E27FC236}">
                <a16:creationId xmlns:a16="http://schemas.microsoft.com/office/drawing/2014/main" id="{DEA1C618-B41A-35EF-5F4C-CF33B3045064}"/>
              </a:ext>
            </a:extLst>
          </p:cNvPr>
          <p:cNvSpPr>
            <a:spLocks noGrp="1"/>
          </p:cNvSpPr>
          <p:nvPr>
            <p:ph type="title"/>
          </p:nvPr>
        </p:nvSpPr>
        <p:spPr/>
        <p:txBody>
          <a:bodyPr/>
          <a:lstStyle/>
          <a:p>
            <a:r>
              <a:rPr lang="da-DK" dirty="0"/>
              <a:t>Implementering af opgaveflyt fra kommuner til regioner 2026</a:t>
            </a:r>
          </a:p>
        </p:txBody>
      </p:sp>
      <p:sp>
        <p:nvSpPr>
          <p:cNvPr id="4" name="Pladsholder til indhold 3">
            <a:extLst>
              <a:ext uri="{FF2B5EF4-FFF2-40B4-BE49-F238E27FC236}">
                <a16:creationId xmlns:a16="http://schemas.microsoft.com/office/drawing/2014/main" id="{45CE281D-5189-2CB6-5283-8538A8BA9DBD}"/>
              </a:ext>
            </a:extLst>
          </p:cNvPr>
          <p:cNvSpPr>
            <a:spLocks noGrp="1"/>
          </p:cNvSpPr>
          <p:nvPr>
            <p:ph sz="quarter" idx="14"/>
          </p:nvPr>
        </p:nvSpPr>
        <p:spPr>
          <a:xfrm>
            <a:off x="1366836" y="1993525"/>
            <a:ext cx="10417796" cy="4173276"/>
          </a:xfrm>
        </p:spPr>
        <p:txBody>
          <a:bodyPr/>
          <a:lstStyle/>
          <a:p>
            <a:r>
              <a:rPr lang="da-DK" sz="1400" b="0" i="0" u="none" strike="noStrike" baseline="0" dirty="0">
                <a:solidFill>
                  <a:srgbClr val="000000"/>
                </a:solidFill>
              </a:rPr>
              <a:t>I løbet af 2026: De forberedende sundhedsråd nedsættes fra den 1. januar 2026 for at bidrage til forberedelse og beslutning om, hvordan driftsopgaven skal løses. De forberedende sundhedsråd skal forholde sig til, om der er kommunale indsatser, som bør drives videre i kommunalt regi. </a:t>
            </a:r>
          </a:p>
          <a:p>
            <a:r>
              <a:rPr lang="da-DK" sz="1400" b="0" i="0" u="none" strike="noStrike" baseline="0" dirty="0">
                <a:solidFill>
                  <a:srgbClr val="000000"/>
                </a:solidFill>
              </a:rPr>
              <a:t>Den 1. april 2026: Regionen skal have indgået aftale med relevante kommuner om de sundhedsopgaver, som kommunerne skal varetage driften af fra den 1. januar 2027. </a:t>
            </a:r>
          </a:p>
          <a:p>
            <a:r>
              <a:rPr lang="da-DK" sz="1400" b="0" i="0" u="none" strike="noStrike" baseline="0" dirty="0">
                <a:solidFill>
                  <a:srgbClr val="000000"/>
                </a:solidFill>
              </a:rPr>
              <a:t>I 2026: Der skal ske en deling i aktiver og passiver i forbindelse med opgaveoverdragelsen for de opgaver, som regionerne selv skal varetage fra 2027. Delingsprocessen i 2026 vil foregå i to eller tre faser: </a:t>
            </a:r>
          </a:p>
          <a:p>
            <a:r>
              <a:rPr lang="da-DK" sz="1400" b="0" i="0" u="none" strike="noStrike" baseline="0" dirty="0">
                <a:solidFill>
                  <a:srgbClr val="000000"/>
                </a:solidFill>
              </a:rPr>
              <a:t>I fase 1 udarbejder den afgivende myndighed et udkast til en aftale mellem den afgivende og den modtagende myndighed om, hvilke aktiver, passiver, rettigheder, pligter og ansatte der overføres. </a:t>
            </a:r>
          </a:p>
          <a:p>
            <a:r>
              <a:rPr lang="da-DK" sz="1400" b="0" i="0" u="none" strike="noStrike" baseline="0" dirty="0">
                <a:solidFill>
                  <a:srgbClr val="000000"/>
                </a:solidFill>
              </a:rPr>
              <a:t>I fase 2 forhandler den afgivende og den modtagende myndighed om indgåelsen af en aftale om overførsel af aktiver, passiver, rettigheder, pligter og ansatte. </a:t>
            </a:r>
          </a:p>
          <a:p>
            <a:r>
              <a:rPr lang="da-DK" sz="1400" b="0" i="0" u="none" strike="noStrike" baseline="0" dirty="0">
                <a:solidFill>
                  <a:srgbClr val="000000"/>
                </a:solidFill>
              </a:rPr>
              <a:t>Senest den 1. juli 2026: Kan den afgivende og den modtagende myndighed ikke bliver enig, overgås til fase 3, hvor et delingsråd vil træffe beslutning om, hvilke aktiver, passiver, rettigheder, pligter og ansatte, der skal overføres. Indenrigs- og sundhedsministeren får bemyndigelse til at nedsætte delingsrådet. </a:t>
            </a:r>
          </a:p>
          <a:p>
            <a:r>
              <a:rPr lang="da-DK" sz="1400" b="0" i="0" u="none" strike="noStrike" baseline="0" dirty="0">
                <a:solidFill>
                  <a:srgbClr val="000000"/>
                </a:solidFill>
              </a:rPr>
              <a:t>Efter den 1. januar 2026: Indenrigs- og sundhedsministeren får bemyndigelse til at fastsætte regler om, at beslutninger hos en kommune om væsentlige økonomiske dispositioner vedr. opgaver, der overføres pr. den 1. januar 2027 til en region, kræver godkendelse eller kan ændres af den pågældende region hhv. det forberedende regionsråd i Østdanmark. </a:t>
            </a:r>
          </a:p>
          <a:p>
            <a:r>
              <a:rPr lang="da-DK" sz="1600" b="0" i="0" u="none" strike="noStrike" baseline="0" dirty="0">
                <a:solidFill>
                  <a:srgbClr val="000000"/>
                </a:solidFill>
              </a:rPr>
              <a:t>	</a:t>
            </a:r>
          </a:p>
          <a:p>
            <a:r>
              <a:rPr lang="da-DK" sz="1600" b="0" i="0" u="none" strike="noStrike" baseline="0" dirty="0">
                <a:solidFill>
                  <a:srgbClr val="000000"/>
                </a:solidFill>
              </a:rPr>
              <a:t>	</a:t>
            </a:r>
          </a:p>
          <a:p>
            <a:endParaRPr lang="da-DK" sz="1600" dirty="0"/>
          </a:p>
        </p:txBody>
      </p:sp>
    </p:spTree>
    <p:extLst>
      <p:ext uri="{BB962C8B-B14F-4D97-AF65-F5344CB8AC3E}">
        <p14:creationId xmlns:p14="http://schemas.microsoft.com/office/powerpoint/2010/main" val="4110503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hink-cell data - do not delete" hidden="1">
            <a:extLst>
              <a:ext uri="{FF2B5EF4-FFF2-40B4-BE49-F238E27FC236}">
                <a16:creationId xmlns:a16="http://schemas.microsoft.com/office/drawing/2014/main" id="{B6A8F4A3-CEEE-E1A1-62BC-1C61A3565C14}"/>
              </a:ext>
            </a:extLst>
          </p:cNvPr>
          <p:cNvGraphicFramePr>
            <a:graphicFrameLocks noChangeAspect="1"/>
          </p:cNvGraphicFramePr>
          <p:nvPr>
            <p:custDataLst>
              <p:tags r:id="rId2"/>
            </p:custDataLst>
            <p:extLst>
              <p:ext uri="{D42A27DB-BD31-4B8C-83A1-F6EECF244321}">
                <p14:modId xmlns:p14="http://schemas.microsoft.com/office/powerpoint/2010/main" val="22198542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17" name="think-cell data - do not delete" hidden="1">
                        <a:extLst>
                          <a:ext uri="{FF2B5EF4-FFF2-40B4-BE49-F238E27FC236}">
                            <a16:creationId xmlns:a16="http://schemas.microsoft.com/office/drawing/2014/main" id="{B6A8F4A3-CEEE-E1A1-62BC-1C61A3565C1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el 15">
            <a:extLst>
              <a:ext uri="{FF2B5EF4-FFF2-40B4-BE49-F238E27FC236}">
                <a16:creationId xmlns:a16="http://schemas.microsoft.com/office/drawing/2014/main" id="{B6C00322-788A-4EA0-9027-D3887A98BC72}"/>
              </a:ext>
            </a:extLst>
          </p:cNvPr>
          <p:cNvSpPr>
            <a:spLocks noGrp="1"/>
          </p:cNvSpPr>
          <p:nvPr>
            <p:ph type="title"/>
          </p:nvPr>
        </p:nvSpPr>
        <p:spPr>
          <a:xfrm>
            <a:off x="1366838" y="879340"/>
            <a:ext cx="8545586" cy="826909"/>
          </a:xfrm>
        </p:spPr>
        <p:txBody>
          <a:bodyPr vert="horz"/>
          <a:lstStyle/>
          <a:p>
            <a:r>
              <a:rPr lang="da-DK" dirty="0"/>
              <a:t>Hovedelementer i </a:t>
            </a:r>
            <a:r>
              <a:rPr lang="da-DK" dirty="0">
                <a:solidFill>
                  <a:schemeClr val="accent5"/>
                </a:solidFill>
              </a:rPr>
              <a:t>SUNDHEDSREFORM 2024</a:t>
            </a:r>
            <a:endParaRPr lang="da-DK" b="0" dirty="0">
              <a:solidFill>
                <a:schemeClr val="accent5"/>
              </a:solidFill>
            </a:endParaRPr>
          </a:p>
        </p:txBody>
      </p:sp>
      <p:sp>
        <p:nvSpPr>
          <p:cNvPr id="9" name="Oval 66">
            <a:extLst>
              <a:ext uri="{FF2B5EF4-FFF2-40B4-BE49-F238E27FC236}">
                <a16:creationId xmlns:a16="http://schemas.microsoft.com/office/drawing/2014/main" id="{77A0A3EC-A241-85AF-2345-9C4CC91684AB}"/>
              </a:ext>
            </a:extLst>
          </p:cNvPr>
          <p:cNvSpPr/>
          <p:nvPr/>
        </p:nvSpPr>
        <p:spPr>
          <a:xfrm>
            <a:off x="1301767" y="2204867"/>
            <a:ext cx="1342732" cy="1344117"/>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4" name="Oval 66">
            <a:extLst>
              <a:ext uri="{FF2B5EF4-FFF2-40B4-BE49-F238E27FC236}">
                <a16:creationId xmlns:a16="http://schemas.microsoft.com/office/drawing/2014/main" id="{1D282E19-17AB-7AF4-3C75-721E975ED722}"/>
              </a:ext>
            </a:extLst>
          </p:cNvPr>
          <p:cNvSpPr/>
          <p:nvPr/>
        </p:nvSpPr>
        <p:spPr>
          <a:xfrm>
            <a:off x="9582687" y="2204865"/>
            <a:ext cx="1342732" cy="1344117"/>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8" name="Oval 66">
            <a:extLst>
              <a:ext uri="{FF2B5EF4-FFF2-40B4-BE49-F238E27FC236}">
                <a16:creationId xmlns:a16="http://schemas.microsoft.com/office/drawing/2014/main" id="{92988762-9674-AC03-F40D-006BC252827F}"/>
              </a:ext>
            </a:extLst>
          </p:cNvPr>
          <p:cNvSpPr/>
          <p:nvPr/>
        </p:nvSpPr>
        <p:spPr>
          <a:xfrm>
            <a:off x="4062074" y="2204864"/>
            <a:ext cx="1342732" cy="1344117"/>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9" name="Oval 66">
            <a:extLst>
              <a:ext uri="{FF2B5EF4-FFF2-40B4-BE49-F238E27FC236}">
                <a16:creationId xmlns:a16="http://schemas.microsoft.com/office/drawing/2014/main" id="{FC93C63D-573E-F02B-9EDF-CF41C7029354}"/>
              </a:ext>
            </a:extLst>
          </p:cNvPr>
          <p:cNvSpPr/>
          <p:nvPr/>
        </p:nvSpPr>
        <p:spPr>
          <a:xfrm>
            <a:off x="6822381" y="2204865"/>
            <a:ext cx="1342732" cy="1344117"/>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21" name="TextBox 17">
            <a:extLst>
              <a:ext uri="{FF2B5EF4-FFF2-40B4-BE49-F238E27FC236}">
                <a16:creationId xmlns:a16="http://schemas.microsoft.com/office/drawing/2014/main" id="{32F6C421-0E7A-E410-7D32-FAE326D890D9}"/>
              </a:ext>
            </a:extLst>
          </p:cNvPr>
          <p:cNvSpPr txBox="1"/>
          <p:nvPr/>
        </p:nvSpPr>
        <p:spPr>
          <a:xfrm>
            <a:off x="946609" y="3632140"/>
            <a:ext cx="2053047" cy="276999"/>
          </a:xfrm>
          <a:prstGeom prst="rect">
            <a:avLst/>
          </a:prstGeom>
          <a:noFill/>
        </p:spPr>
        <p:txBody>
          <a:bodyPr wrap="square" rtlCol="0">
            <a:spAutoFit/>
          </a:bodyPr>
          <a:lstStyle/>
          <a:p>
            <a:pPr algn="ctr">
              <a:lnSpc>
                <a:spcPct val="100000"/>
              </a:lnSpc>
              <a:spcAft>
                <a:spcPts val="0"/>
              </a:spcAft>
            </a:pPr>
            <a:r>
              <a:rPr lang="da-DK" sz="1200" b="1" dirty="0">
                <a:solidFill>
                  <a:schemeClr val="accent5"/>
                </a:solidFill>
                <a:ea typeface="Arial" charset="0"/>
                <a:cs typeface="Arial" charset="0"/>
              </a:rPr>
              <a:t>LÆGEREFORM</a:t>
            </a:r>
            <a:endParaRPr lang="en-GB" sz="1200" b="1" dirty="0">
              <a:solidFill>
                <a:schemeClr val="accent5"/>
              </a:solidFill>
              <a:ea typeface="Arial" charset="0"/>
              <a:cs typeface="Arial" charset="0"/>
            </a:endParaRPr>
          </a:p>
        </p:txBody>
      </p:sp>
      <p:sp>
        <p:nvSpPr>
          <p:cNvPr id="26" name="TextBox 17">
            <a:extLst>
              <a:ext uri="{FF2B5EF4-FFF2-40B4-BE49-F238E27FC236}">
                <a16:creationId xmlns:a16="http://schemas.microsoft.com/office/drawing/2014/main" id="{48C9C143-7E41-2913-7E84-CDD809E07867}"/>
              </a:ext>
            </a:extLst>
          </p:cNvPr>
          <p:cNvSpPr txBox="1"/>
          <p:nvPr/>
        </p:nvSpPr>
        <p:spPr>
          <a:xfrm>
            <a:off x="3675079" y="3646513"/>
            <a:ext cx="2148557" cy="461665"/>
          </a:xfrm>
          <a:prstGeom prst="rect">
            <a:avLst/>
          </a:prstGeom>
          <a:noFill/>
        </p:spPr>
        <p:txBody>
          <a:bodyPr wrap="square" rtlCol="0">
            <a:spAutoFit/>
          </a:bodyPr>
          <a:lstStyle/>
          <a:p>
            <a:pPr algn="ctr">
              <a:lnSpc>
                <a:spcPct val="100000"/>
              </a:lnSpc>
              <a:spcAft>
                <a:spcPts val="0"/>
              </a:spcAft>
            </a:pPr>
            <a:r>
              <a:rPr lang="da-DK" sz="1200" b="1" dirty="0">
                <a:solidFill>
                  <a:schemeClr val="accent5"/>
                </a:solidFill>
                <a:ea typeface="Arial" charset="0"/>
                <a:cs typeface="Arial" charset="0"/>
              </a:rPr>
              <a:t>UDVIKLING AF DET NÆRE SUNDHEDSVÆSEN</a:t>
            </a:r>
            <a:endParaRPr lang="en-GB" sz="1200" b="1" dirty="0">
              <a:solidFill>
                <a:schemeClr val="accent5"/>
              </a:solidFill>
              <a:ea typeface="Arial" charset="0"/>
              <a:cs typeface="Arial" charset="0"/>
            </a:endParaRPr>
          </a:p>
        </p:txBody>
      </p:sp>
      <p:sp>
        <p:nvSpPr>
          <p:cNvPr id="28" name="TextBox 17">
            <a:extLst>
              <a:ext uri="{FF2B5EF4-FFF2-40B4-BE49-F238E27FC236}">
                <a16:creationId xmlns:a16="http://schemas.microsoft.com/office/drawing/2014/main" id="{3812292B-3B1B-57C1-D9A2-F5192592D4E8}"/>
              </a:ext>
            </a:extLst>
          </p:cNvPr>
          <p:cNvSpPr txBox="1"/>
          <p:nvPr/>
        </p:nvSpPr>
        <p:spPr>
          <a:xfrm>
            <a:off x="6467223" y="3632140"/>
            <a:ext cx="2053047" cy="461665"/>
          </a:xfrm>
          <a:prstGeom prst="rect">
            <a:avLst/>
          </a:prstGeom>
          <a:noFill/>
        </p:spPr>
        <p:txBody>
          <a:bodyPr wrap="square" rtlCol="0">
            <a:spAutoFit/>
          </a:bodyPr>
          <a:lstStyle/>
          <a:p>
            <a:pPr algn="ctr">
              <a:lnSpc>
                <a:spcPct val="100000"/>
              </a:lnSpc>
              <a:spcAft>
                <a:spcPts val="0"/>
              </a:spcAft>
            </a:pPr>
            <a:r>
              <a:rPr lang="da-DK" sz="1200" b="1" dirty="0">
                <a:solidFill>
                  <a:schemeClr val="accent5"/>
                </a:solidFill>
                <a:ea typeface="Arial" charset="0"/>
                <a:cs typeface="Arial" charset="0"/>
              </a:rPr>
              <a:t>FLERE PATIENTRETTIGHEDER</a:t>
            </a:r>
            <a:endParaRPr lang="en-GB" sz="1200" b="1" dirty="0">
              <a:solidFill>
                <a:schemeClr val="accent5"/>
              </a:solidFill>
              <a:ea typeface="Arial" charset="0"/>
              <a:cs typeface="Arial" charset="0"/>
            </a:endParaRPr>
          </a:p>
        </p:txBody>
      </p:sp>
      <p:sp>
        <p:nvSpPr>
          <p:cNvPr id="29" name="TextBox 17">
            <a:extLst>
              <a:ext uri="{FF2B5EF4-FFF2-40B4-BE49-F238E27FC236}">
                <a16:creationId xmlns:a16="http://schemas.microsoft.com/office/drawing/2014/main" id="{4816F7E3-7951-E711-9CB5-5691B831C0A8}"/>
              </a:ext>
            </a:extLst>
          </p:cNvPr>
          <p:cNvSpPr txBox="1"/>
          <p:nvPr/>
        </p:nvSpPr>
        <p:spPr>
          <a:xfrm>
            <a:off x="9227529" y="3658544"/>
            <a:ext cx="2053047" cy="461665"/>
          </a:xfrm>
          <a:prstGeom prst="rect">
            <a:avLst/>
          </a:prstGeom>
          <a:noFill/>
        </p:spPr>
        <p:txBody>
          <a:bodyPr wrap="square" rtlCol="0">
            <a:spAutoFit/>
          </a:bodyPr>
          <a:lstStyle/>
          <a:p>
            <a:pPr algn="ctr">
              <a:lnSpc>
                <a:spcPct val="100000"/>
              </a:lnSpc>
              <a:spcAft>
                <a:spcPts val="0"/>
              </a:spcAft>
            </a:pPr>
            <a:r>
              <a:rPr lang="da-DK" sz="1200" b="1" dirty="0">
                <a:solidFill>
                  <a:schemeClr val="accent5"/>
                </a:solidFill>
                <a:ea typeface="Arial" charset="0"/>
                <a:cs typeface="Arial" charset="0"/>
              </a:rPr>
              <a:t>NY ORGANISERING AF SUNDHEDSVÆSENET</a:t>
            </a:r>
            <a:endParaRPr lang="en-GB" sz="1200" b="1" dirty="0">
              <a:solidFill>
                <a:schemeClr val="accent5"/>
              </a:solidFill>
              <a:ea typeface="Arial" charset="0"/>
              <a:cs typeface="Arial" charset="0"/>
            </a:endParaRPr>
          </a:p>
        </p:txBody>
      </p:sp>
      <p:pic>
        <p:nvPicPr>
          <p:cNvPr id="30" name="Grafik 29" descr="Stetoskop kontur">
            <a:extLst>
              <a:ext uri="{FF2B5EF4-FFF2-40B4-BE49-F238E27FC236}">
                <a16:creationId xmlns:a16="http://schemas.microsoft.com/office/drawing/2014/main" id="{A68C50C8-9F0C-F02F-EB62-C889BB073AB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15933" y="2475542"/>
            <a:ext cx="914400" cy="914400"/>
          </a:xfrm>
          <a:prstGeom prst="rect">
            <a:avLst/>
          </a:prstGeom>
        </p:spPr>
      </p:pic>
      <p:pic>
        <p:nvPicPr>
          <p:cNvPr id="36" name="Grafik 35" descr="Mand med stok kontur">
            <a:extLst>
              <a:ext uri="{FF2B5EF4-FFF2-40B4-BE49-F238E27FC236}">
                <a16:creationId xmlns:a16="http://schemas.microsoft.com/office/drawing/2014/main" id="{5CFBF5AD-2744-0E59-376B-913B21DF575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92157" y="2372974"/>
            <a:ext cx="914400" cy="914400"/>
          </a:xfrm>
          <a:prstGeom prst="rect">
            <a:avLst/>
          </a:prstGeom>
        </p:spPr>
      </p:pic>
      <p:pic>
        <p:nvPicPr>
          <p:cNvPr id="37" name="Grafik 36" descr="Lægevidenskab kontur">
            <a:extLst>
              <a:ext uri="{FF2B5EF4-FFF2-40B4-BE49-F238E27FC236}">
                <a16:creationId xmlns:a16="http://schemas.microsoft.com/office/drawing/2014/main" id="{C6003095-E8B1-5D89-57CD-6047F484F88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036546" y="2419722"/>
            <a:ext cx="914400" cy="914400"/>
          </a:xfrm>
          <a:prstGeom prst="rect">
            <a:avLst/>
          </a:prstGeom>
        </p:spPr>
      </p:pic>
      <p:pic>
        <p:nvPicPr>
          <p:cNvPr id="43" name="Grafik 42" descr="Hierarki kontur">
            <a:extLst>
              <a:ext uri="{FF2B5EF4-FFF2-40B4-BE49-F238E27FC236}">
                <a16:creationId xmlns:a16="http://schemas.microsoft.com/office/drawing/2014/main" id="{237FB3D8-2523-6570-4DF1-84C01CE9ADB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796852" y="2435158"/>
            <a:ext cx="914400" cy="914400"/>
          </a:xfrm>
          <a:prstGeom prst="rect">
            <a:avLst/>
          </a:prstGeom>
        </p:spPr>
      </p:pic>
      <p:sp>
        <p:nvSpPr>
          <p:cNvPr id="44" name="Tekstfelt 43">
            <a:extLst>
              <a:ext uri="{FF2B5EF4-FFF2-40B4-BE49-F238E27FC236}">
                <a16:creationId xmlns:a16="http://schemas.microsoft.com/office/drawing/2014/main" id="{FBA18620-A3B0-D85D-36FC-A797A3FCB85A}"/>
              </a:ext>
            </a:extLst>
          </p:cNvPr>
          <p:cNvSpPr txBox="1"/>
          <p:nvPr/>
        </p:nvSpPr>
        <p:spPr>
          <a:xfrm>
            <a:off x="3759357" y="4487560"/>
            <a:ext cx="1980000" cy="2062103"/>
          </a:xfrm>
          <a:prstGeom prst="rect">
            <a:avLst/>
          </a:prstGeom>
          <a:noFill/>
        </p:spPr>
        <p:txBody>
          <a:bodyPr wrap="square" rtlCol="0">
            <a:spAutoFit/>
          </a:bodyPr>
          <a:lstStyle/>
          <a:p>
            <a:pPr marL="171450" indent="-171450">
              <a:spcAft>
                <a:spcPts val="1200"/>
              </a:spcAft>
              <a:buFont typeface="Arial" panose="020B0604020202020204" pitchFamily="34" charset="0"/>
              <a:buChar char="•"/>
            </a:pPr>
            <a:r>
              <a:rPr lang="da-DK" sz="1200" dirty="0">
                <a:solidFill>
                  <a:schemeClr val="accent5"/>
                </a:solidFill>
              </a:rPr>
              <a:t>Frit valg til sundheds- og omsorgspladser uden egenbetaling</a:t>
            </a:r>
          </a:p>
          <a:p>
            <a:pPr marL="171450" indent="-171450">
              <a:spcAft>
                <a:spcPts val="1200"/>
              </a:spcAft>
              <a:buFont typeface="Arial" panose="020B0604020202020204" pitchFamily="34" charset="0"/>
              <a:buChar char="•"/>
            </a:pPr>
            <a:r>
              <a:rPr lang="da-DK" sz="1200" dirty="0">
                <a:solidFill>
                  <a:schemeClr val="accent5"/>
                </a:solidFill>
              </a:rPr>
              <a:t>Hjemmebehandlings-teams i hele landet</a:t>
            </a:r>
          </a:p>
          <a:p>
            <a:pPr marL="171450" indent="-171450">
              <a:spcAft>
                <a:spcPts val="1200"/>
              </a:spcAft>
              <a:buFont typeface="Arial" panose="020B0604020202020204" pitchFamily="34" charset="0"/>
              <a:buChar char="•"/>
            </a:pPr>
            <a:r>
              <a:rPr lang="da-DK" sz="1200" dirty="0">
                <a:solidFill>
                  <a:schemeClr val="accent5"/>
                </a:solidFill>
              </a:rPr>
              <a:t>Døgndækket akutsygepleje (og fast tilknyttet læge på botilbud)</a:t>
            </a:r>
          </a:p>
        </p:txBody>
      </p:sp>
      <p:sp>
        <p:nvSpPr>
          <p:cNvPr id="46" name="Tekstfelt 45">
            <a:extLst>
              <a:ext uri="{FF2B5EF4-FFF2-40B4-BE49-F238E27FC236}">
                <a16:creationId xmlns:a16="http://schemas.microsoft.com/office/drawing/2014/main" id="{27214D43-B624-4AD1-754A-720795771E8E}"/>
              </a:ext>
            </a:extLst>
          </p:cNvPr>
          <p:cNvSpPr txBox="1"/>
          <p:nvPr/>
        </p:nvSpPr>
        <p:spPr>
          <a:xfrm>
            <a:off x="983132" y="4487560"/>
            <a:ext cx="1980000" cy="1877437"/>
          </a:xfrm>
          <a:prstGeom prst="rect">
            <a:avLst/>
          </a:prstGeom>
          <a:noFill/>
        </p:spPr>
        <p:txBody>
          <a:bodyPr wrap="square" rtlCol="0">
            <a:spAutoFit/>
          </a:bodyPr>
          <a:lstStyle/>
          <a:p>
            <a:pPr marL="171450" indent="-171450">
              <a:spcAft>
                <a:spcPts val="1200"/>
              </a:spcAft>
              <a:buFont typeface="Arial" panose="020B0604020202020204" pitchFamily="34" charset="0"/>
              <a:buChar char="•"/>
            </a:pPr>
            <a:r>
              <a:rPr lang="da-DK" sz="1200" dirty="0">
                <a:solidFill>
                  <a:schemeClr val="accent5"/>
                </a:solidFill>
              </a:rPr>
              <a:t>Flere læger, hvor folk er mest syge</a:t>
            </a:r>
          </a:p>
          <a:p>
            <a:pPr marL="171450" indent="-171450">
              <a:spcAft>
                <a:spcPts val="1200"/>
              </a:spcAft>
              <a:buFont typeface="Arial" panose="020B0604020202020204" pitchFamily="34" charset="0"/>
              <a:buChar char="•"/>
            </a:pPr>
            <a:r>
              <a:rPr lang="da-DK" sz="1200" dirty="0">
                <a:solidFill>
                  <a:schemeClr val="accent5"/>
                </a:solidFill>
              </a:rPr>
              <a:t>Mindst 5.000 læger i almenmedicinske tilbud - det er 1.500 mere end i dag</a:t>
            </a:r>
          </a:p>
          <a:p>
            <a:pPr marL="171450" indent="-171450">
              <a:spcAft>
                <a:spcPts val="1200"/>
              </a:spcAft>
              <a:buFont typeface="Arial" panose="020B0604020202020204" pitchFamily="34" charset="0"/>
              <a:buChar char="•"/>
            </a:pPr>
            <a:r>
              <a:rPr lang="da-DK" sz="1200" dirty="0">
                <a:solidFill>
                  <a:schemeClr val="accent5"/>
                </a:solidFill>
              </a:rPr>
              <a:t>Mere tid og hjælp til de mest sårbare patienter</a:t>
            </a:r>
          </a:p>
        </p:txBody>
      </p:sp>
      <p:sp>
        <p:nvSpPr>
          <p:cNvPr id="47" name="Tekstfelt 46">
            <a:extLst>
              <a:ext uri="{FF2B5EF4-FFF2-40B4-BE49-F238E27FC236}">
                <a16:creationId xmlns:a16="http://schemas.microsoft.com/office/drawing/2014/main" id="{92E54B27-D18E-AC4E-F125-C1E3F8A70AC8}"/>
              </a:ext>
            </a:extLst>
          </p:cNvPr>
          <p:cNvSpPr txBox="1"/>
          <p:nvPr/>
        </p:nvSpPr>
        <p:spPr>
          <a:xfrm>
            <a:off x="6503746" y="4487560"/>
            <a:ext cx="1980000" cy="2062103"/>
          </a:xfrm>
          <a:prstGeom prst="rect">
            <a:avLst/>
          </a:prstGeom>
          <a:noFill/>
        </p:spPr>
        <p:txBody>
          <a:bodyPr wrap="square" rtlCol="0">
            <a:spAutoFit/>
          </a:bodyPr>
          <a:lstStyle/>
          <a:p>
            <a:pPr marL="171450" indent="-171450">
              <a:spcAft>
                <a:spcPts val="1200"/>
              </a:spcAft>
              <a:buFont typeface="Arial" panose="020B0604020202020204" pitchFamily="34" charset="0"/>
              <a:buChar char="•"/>
            </a:pPr>
            <a:r>
              <a:rPr lang="da-DK" sz="1200" dirty="0">
                <a:solidFill>
                  <a:schemeClr val="accent5"/>
                </a:solidFill>
              </a:rPr>
              <a:t>Kronikerpakker - ret til personlig behandlingsplan</a:t>
            </a:r>
          </a:p>
          <a:p>
            <a:pPr marL="171450" indent="-171450">
              <a:spcAft>
                <a:spcPts val="1200"/>
              </a:spcAft>
              <a:buFont typeface="Arial" panose="020B0604020202020204" pitchFamily="34" charset="0"/>
              <a:buChar char="•"/>
            </a:pPr>
            <a:r>
              <a:rPr lang="da-DK" sz="1200" dirty="0">
                <a:solidFill>
                  <a:schemeClr val="accent5"/>
                </a:solidFill>
              </a:rPr>
              <a:t>Ret til hurtig udredning og behandling hos praktiserende speciallæger</a:t>
            </a:r>
          </a:p>
          <a:p>
            <a:pPr marL="171450" indent="-171450">
              <a:spcAft>
                <a:spcPts val="1200"/>
              </a:spcAft>
              <a:buFont typeface="Arial" panose="020B0604020202020204" pitchFamily="34" charset="0"/>
              <a:buChar char="•"/>
            </a:pPr>
            <a:r>
              <a:rPr lang="da-DK" sz="1200" dirty="0">
                <a:solidFill>
                  <a:schemeClr val="accent5"/>
                </a:solidFill>
              </a:rPr>
              <a:t>Ret til digitale sundhedstilbud</a:t>
            </a:r>
          </a:p>
        </p:txBody>
      </p:sp>
      <p:sp>
        <p:nvSpPr>
          <p:cNvPr id="48" name="Tekstfelt 47">
            <a:extLst>
              <a:ext uri="{FF2B5EF4-FFF2-40B4-BE49-F238E27FC236}">
                <a16:creationId xmlns:a16="http://schemas.microsoft.com/office/drawing/2014/main" id="{2FE9E2B2-2842-9340-6E79-7363195C51FB}"/>
              </a:ext>
            </a:extLst>
          </p:cNvPr>
          <p:cNvSpPr txBox="1"/>
          <p:nvPr/>
        </p:nvSpPr>
        <p:spPr>
          <a:xfrm>
            <a:off x="9359420" y="4487560"/>
            <a:ext cx="1980000" cy="2400657"/>
          </a:xfrm>
          <a:prstGeom prst="rect">
            <a:avLst/>
          </a:prstGeom>
          <a:noFill/>
        </p:spPr>
        <p:txBody>
          <a:bodyPr wrap="square" rtlCol="0">
            <a:spAutoFit/>
          </a:bodyPr>
          <a:lstStyle/>
          <a:p>
            <a:pPr marL="171450" indent="-171450">
              <a:spcAft>
                <a:spcPts val="1200"/>
              </a:spcAft>
              <a:buFont typeface="Arial" panose="020B0604020202020204" pitchFamily="34" charset="0"/>
              <a:buChar char="•"/>
            </a:pPr>
            <a:r>
              <a:rPr lang="da-DK" sz="1200" dirty="0">
                <a:solidFill>
                  <a:schemeClr val="accent5"/>
                </a:solidFill>
              </a:rPr>
              <a:t>Fire nye regioner</a:t>
            </a:r>
          </a:p>
          <a:p>
            <a:pPr marL="171450" indent="-171450">
              <a:spcAft>
                <a:spcPts val="1200"/>
              </a:spcAft>
              <a:buFont typeface="Arial" panose="020B0604020202020204" pitchFamily="34" charset="0"/>
              <a:buChar char="•"/>
            </a:pPr>
            <a:r>
              <a:rPr lang="da-DK" sz="1200" dirty="0">
                <a:solidFill>
                  <a:schemeClr val="accent5"/>
                </a:solidFill>
              </a:rPr>
              <a:t>17 nye sundhedsråd med folkevalgte fra kommuner og regioner</a:t>
            </a:r>
          </a:p>
          <a:p>
            <a:pPr marL="171450" indent="-171450">
              <a:spcAft>
                <a:spcPts val="1200"/>
              </a:spcAft>
              <a:buFont typeface="Arial" panose="020B0604020202020204" pitchFamily="34" charset="0"/>
              <a:buChar char="•"/>
            </a:pPr>
            <a:r>
              <a:rPr lang="da-DK" sz="1200" dirty="0">
                <a:solidFill>
                  <a:schemeClr val="accent5"/>
                </a:solidFill>
              </a:rPr>
              <a:t>Ny national sundhedsplan og lokale nærsundhedsplaner</a:t>
            </a:r>
          </a:p>
          <a:p>
            <a:pPr marL="171450" indent="-171450">
              <a:spcAft>
                <a:spcPts val="1200"/>
              </a:spcAft>
              <a:buFont typeface="Arial" panose="020B0604020202020204" pitchFamily="34" charset="0"/>
              <a:buChar char="•"/>
            </a:pPr>
            <a:r>
              <a:rPr lang="da-DK" sz="1200" dirty="0">
                <a:solidFill>
                  <a:schemeClr val="accent5"/>
                </a:solidFill>
              </a:rPr>
              <a:t>Ligestilling af psykiatrien og somatikken</a:t>
            </a:r>
          </a:p>
        </p:txBody>
      </p:sp>
    </p:spTree>
    <p:custDataLst>
      <p:tags r:id="rId1"/>
    </p:custDataLst>
    <p:extLst>
      <p:ext uri="{BB962C8B-B14F-4D97-AF65-F5344CB8AC3E}">
        <p14:creationId xmlns:p14="http://schemas.microsoft.com/office/powerpoint/2010/main" val="374526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hink-cell data - do not delete" hidden="1">
            <a:extLst>
              <a:ext uri="{FF2B5EF4-FFF2-40B4-BE49-F238E27FC236}">
                <a16:creationId xmlns:a16="http://schemas.microsoft.com/office/drawing/2014/main" id="{A458434C-404E-1AF1-FA93-902B0F7E60F1}"/>
              </a:ext>
            </a:extLst>
          </p:cNvPr>
          <p:cNvGraphicFramePr>
            <a:graphicFrameLocks noChangeAspect="1"/>
          </p:cNvGraphicFramePr>
          <p:nvPr>
            <p:custDataLst>
              <p:tags r:id="rId1"/>
            </p:custDataLst>
            <p:extLst>
              <p:ext uri="{D42A27DB-BD31-4B8C-83A1-F6EECF244321}">
                <p14:modId xmlns:p14="http://schemas.microsoft.com/office/powerpoint/2010/main" val="1566710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5" progId="TCLayout.ActiveDocument.1">
                  <p:embed/>
                </p:oleObj>
              </mc:Choice>
              <mc:Fallback>
                <p:oleObj name="think-cell Slide" r:id="rId3" imgW="592" imgH="595" progId="TCLayout.ActiveDocument.1">
                  <p:embed/>
                  <p:pic>
                    <p:nvPicPr>
                      <p:cNvPr id="29" name="think-cell data - do not delete" hidden="1">
                        <a:extLst>
                          <a:ext uri="{FF2B5EF4-FFF2-40B4-BE49-F238E27FC236}">
                            <a16:creationId xmlns:a16="http://schemas.microsoft.com/office/drawing/2014/main" id="{A458434C-404E-1AF1-FA93-902B0F7E60F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Pladsholder til slidenummer 1">
            <a:extLst>
              <a:ext uri="{FF2B5EF4-FFF2-40B4-BE49-F238E27FC236}">
                <a16:creationId xmlns:a16="http://schemas.microsoft.com/office/drawing/2014/main" id="{3A8A4EB7-CD73-6126-37DB-A620FF93AB15}"/>
              </a:ext>
            </a:extLst>
          </p:cNvPr>
          <p:cNvSpPr>
            <a:spLocks noGrp="1"/>
          </p:cNvSpPr>
          <p:nvPr>
            <p:ph type="sldNum" sz="quarter" idx="12"/>
          </p:nvPr>
        </p:nvSpPr>
        <p:spPr/>
        <p:txBody>
          <a:bodyPr/>
          <a:lstStyle/>
          <a:p>
            <a:fld id="{667EC89C-17A0-4E64-A6D2-B825673CEEDF}" type="slidenum">
              <a:rPr lang="da-DK" smtClean="0"/>
              <a:pPr/>
              <a:t>3</a:t>
            </a:fld>
            <a:endParaRPr lang="da-DK" dirty="0"/>
          </a:p>
        </p:txBody>
      </p:sp>
      <p:sp>
        <p:nvSpPr>
          <p:cNvPr id="8" name="Titel 7">
            <a:extLst>
              <a:ext uri="{FF2B5EF4-FFF2-40B4-BE49-F238E27FC236}">
                <a16:creationId xmlns:a16="http://schemas.microsoft.com/office/drawing/2014/main" id="{6CE03EF3-E8C0-E78D-8103-0703501C27C4}"/>
              </a:ext>
            </a:extLst>
          </p:cNvPr>
          <p:cNvSpPr>
            <a:spLocks noGrp="1"/>
          </p:cNvSpPr>
          <p:nvPr>
            <p:ph type="title"/>
          </p:nvPr>
        </p:nvSpPr>
        <p:spPr>
          <a:xfrm>
            <a:off x="1366836" y="691199"/>
            <a:ext cx="9778216" cy="826909"/>
          </a:xfrm>
        </p:spPr>
        <p:txBody>
          <a:bodyPr vert="horz"/>
          <a:lstStyle/>
          <a:p>
            <a:r>
              <a:rPr lang="da-DK" dirty="0"/>
              <a:t>Regionernes fremadrettede opgaver</a:t>
            </a:r>
          </a:p>
        </p:txBody>
      </p:sp>
      <p:sp>
        <p:nvSpPr>
          <p:cNvPr id="9" name="Pladsholder til indhold 8">
            <a:extLst>
              <a:ext uri="{FF2B5EF4-FFF2-40B4-BE49-F238E27FC236}">
                <a16:creationId xmlns:a16="http://schemas.microsoft.com/office/drawing/2014/main" id="{37EFAABE-A2F7-FF48-8954-183B2A2C8B51}"/>
              </a:ext>
            </a:extLst>
          </p:cNvPr>
          <p:cNvSpPr>
            <a:spLocks noGrp="1"/>
          </p:cNvSpPr>
          <p:nvPr>
            <p:ph sz="quarter" idx="13"/>
          </p:nvPr>
        </p:nvSpPr>
        <p:spPr>
          <a:xfrm>
            <a:off x="1334194" y="2476564"/>
            <a:ext cx="4745093" cy="4173276"/>
          </a:xfrm>
        </p:spPr>
        <p:txBody>
          <a:bodyPr/>
          <a:lstStyle/>
          <a:p>
            <a:pPr marL="285750" indent="-285750">
              <a:buFont typeface="Arial" panose="020B0604020202020204" pitchFamily="34" charset="0"/>
              <a:buChar char="•"/>
            </a:pPr>
            <a:r>
              <a:rPr lang="da-DK" sz="1500" b="0" i="0" u="none" strike="noStrike" baseline="0" dirty="0">
                <a:solidFill>
                  <a:srgbClr val="000000"/>
                </a:solidFill>
              </a:rPr>
              <a:t>Myndigheds- og finansieringsansvaret flyttes pr. 1. januar 2027 vedr.:</a:t>
            </a:r>
          </a:p>
          <a:p>
            <a:pPr marL="285750" indent="-285750">
              <a:buFont typeface="Arial" panose="020B0604020202020204" pitchFamily="34" charset="0"/>
              <a:buChar char="•"/>
            </a:pPr>
            <a:r>
              <a:rPr lang="da-DK" sz="1500" dirty="0">
                <a:solidFill>
                  <a:srgbClr val="000000"/>
                </a:solidFill>
              </a:rPr>
              <a:t>D</a:t>
            </a:r>
            <a:r>
              <a:rPr lang="da-DK" sz="1500" b="0" i="0" u="none" strike="noStrike" baseline="0" dirty="0">
                <a:solidFill>
                  <a:srgbClr val="000000"/>
                </a:solidFill>
              </a:rPr>
              <a:t>en akutte, specialiserede sygepleje</a:t>
            </a:r>
          </a:p>
          <a:p>
            <a:pPr marL="285750" indent="-285750">
              <a:buFont typeface="Arial" panose="020B0604020202020204" pitchFamily="34" charset="0"/>
              <a:buChar char="•"/>
            </a:pPr>
            <a:r>
              <a:rPr lang="da-DK" sz="1500" dirty="0">
                <a:solidFill>
                  <a:srgbClr val="000000"/>
                </a:solidFill>
              </a:rPr>
              <a:t>T</a:t>
            </a:r>
            <a:r>
              <a:rPr lang="da-DK" sz="1500" b="0" i="0" u="none" strike="noStrike" baseline="0" dirty="0">
                <a:solidFill>
                  <a:srgbClr val="000000"/>
                </a:solidFill>
              </a:rPr>
              <a:t>ilbud om midlertidige ophold (fremover regionale sundheds- og omsorgspladser)</a:t>
            </a:r>
          </a:p>
          <a:p>
            <a:pPr marL="285750" indent="-285750">
              <a:buFont typeface="Arial" panose="020B0604020202020204" pitchFamily="34" charset="0"/>
              <a:buChar char="•"/>
            </a:pPr>
            <a:r>
              <a:rPr lang="da-DK" sz="1500" dirty="0">
                <a:solidFill>
                  <a:srgbClr val="000000"/>
                </a:solidFill>
              </a:rPr>
              <a:t>P</a:t>
            </a:r>
            <a:r>
              <a:rPr lang="da-DK" sz="1500" b="0" i="0" u="none" strike="noStrike" baseline="0" dirty="0">
                <a:solidFill>
                  <a:srgbClr val="000000"/>
                </a:solidFill>
              </a:rPr>
              <a:t>atientrettet forebyggelse og dele af genoptræningsopgaven (den specialiserede rehabilitering</a:t>
            </a:r>
          </a:p>
          <a:p>
            <a:pPr marL="285750" indent="-285750">
              <a:buFont typeface="Arial" panose="020B0604020202020204" pitchFamily="34" charset="0"/>
              <a:buChar char="•"/>
            </a:pPr>
            <a:r>
              <a:rPr lang="da-DK" sz="1500" dirty="0">
                <a:solidFill>
                  <a:srgbClr val="000000"/>
                </a:solidFill>
              </a:rPr>
              <a:t>D</a:t>
            </a:r>
            <a:r>
              <a:rPr lang="da-DK" sz="1500" b="0" i="0" u="none" strike="noStrike" baseline="0" dirty="0">
                <a:solidFill>
                  <a:srgbClr val="000000"/>
                </a:solidFill>
              </a:rPr>
              <a:t>ele af genoptræning på avanceret niveau</a:t>
            </a:r>
          </a:p>
          <a:p>
            <a:pPr marL="285750" indent="-285750">
              <a:buFont typeface="Arial" panose="020B0604020202020204" pitchFamily="34" charset="0"/>
              <a:buChar char="•"/>
            </a:pPr>
            <a:r>
              <a:rPr lang="da-DK" sz="1500" dirty="0">
                <a:solidFill>
                  <a:srgbClr val="000000"/>
                </a:solidFill>
              </a:rPr>
              <a:t>F</a:t>
            </a:r>
            <a:r>
              <a:rPr lang="da-DK" sz="1500" b="0" i="0" u="none" strike="noStrike" baseline="0" dirty="0">
                <a:solidFill>
                  <a:srgbClr val="000000"/>
                </a:solidFill>
              </a:rPr>
              <a:t>inansieringsansvaret for genoptræning på specialiseret niveau</a:t>
            </a:r>
            <a:endParaRPr lang="da-DK" sz="1500" dirty="0"/>
          </a:p>
        </p:txBody>
      </p:sp>
      <p:grpSp>
        <p:nvGrpSpPr>
          <p:cNvPr id="3" name="Gruppe 2">
            <a:extLst>
              <a:ext uri="{FF2B5EF4-FFF2-40B4-BE49-F238E27FC236}">
                <a16:creationId xmlns:a16="http://schemas.microsoft.com/office/drawing/2014/main" id="{DED19E49-B27B-814A-E398-541CB3B09AEA}"/>
              </a:ext>
            </a:extLst>
          </p:cNvPr>
          <p:cNvGrpSpPr/>
          <p:nvPr/>
        </p:nvGrpSpPr>
        <p:grpSpPr>
          <a:xfrm>
            <a:off x="1199456" y="2294798"/>
            <a:ext cx="5040560" cy="4173276"/>
            <a:chOff x="1349576" y="0"/>
            <a:chExt cx="10842423" cy="6858000"/>
          </a:xfrm>
        </p:grpSpPr>
        <p:cxnSp>
          <p:nvCxnSpPr>
            <p:cNvPr id="4" name="Lige forbindelse 3">
              <a:extLst>
                <a:ext uri="{FF2B5EF4-FFF2-40B4-BE49-F238E27FC236}">
                  <a16:creationId xmlns:a16="http://schemas.microsoft.com/office/drawing/2014/main" id="{A603D0F0-5FDB-00C4-5F54-03DDDA99DD0F}"/>
                </a:ext>
              </a:extLst>
            </p:cNvPr>
            <p:cNvCxnSpPr/>
            <p:nvPr/>
          </p:nvCxnSpPr>
          <p:spPr>
            <a:xfrm>
              <a:off x="1349576" y="0"/>
              <a:ext cx="10842423" cy="0"/>
            </a:xfrm>
            <a:prstGeom prst="line">
              <a:avLst/>
            </a:prstGeom>
            <a:ln w="9525">
              <a:solidFill>
                <a:srgbClr val="1F2936"/>
              </a:solidFill>
            </a:ln>
          </p:spPr>
          <p:style>
            <a:lnRef idx="1">
              <a:schemeClr val="accent1"/>
            </a:lnRef>
            <a:fillRef idx="0">
              <a:schemeClr val="accent1"/>
            </a:fillRef>
            <a:effectRef idx="0">
              <a:schemeClr val="accent1"/>
            </a:effectRef>
            <a:fontRef idx="minor">
              <a:schemeClr val="tx1"/>
            </a:fontRef>
          </p:style>
        </p:cxnSp>
        <p:cxnSp>
          <p:nvCxnSpPr>
            <p:cNvPr id="5" name="Lige forbindelse 4">
              <a:extLst>
                <a:ext uri="{FF2B5EF4-FFF2-40B4-BE49-F238E27FC236}">
                  <a16:creationId xmlns:a16="http://schemas.microsoft.com/office/drawing/2014/main" id="{5D0960FE-C2CA-34EE-39A6-1C906374FFB5}"/>
                </a:ext>
              </a:extLst>
            </p:cNvPr>
            <p:cNvCxnSpPr/>
            <p:nvPr/>
          </p:nvCxnSpPr>
          <p:spPr>
            <a:xfrm>
              <a:off x="1349576" y="0"/>
              <a:ext cx="0" cy="6858000"/>
            </a:xfrm>
            <a:prstGeom prst="line">
              <a:avLst/>
            </a:prstGeom>
            <a:ln w="9525">
              <a:solidFill>
                <a:srgbClr val="1F2936"/>
              </a:solidFill>
            </a:ln>
          </p:spPr>
          <p:style>
            <a:lnRef idx="1">
              <a:schemeClr val="accent1"/>
            </a:lnRef>
            <a:fillRef idx="0">
              <a:schemeClr val="accent1"/>
            </a:fillRef>
            <a:effectRef idx="0">
              <a:schemeClr val="accent1"/>
            </a:effectRef>
            <a:fontRef idx="minor">
              <a:schemeClr val="tx1"/>
            </a:fontRef>
          </p:style>
        </p:cxnSp>
        <p:cxnSp>
          <p:nvCxnSpPr>
            <p:cNvPr id="6" name="Lige forbindelse 5">
              <a:extLst>
                <a:ext uri="{FF2B5EF4-FFF2-40B4-BE49-F238E27FC236}">
                  <a16:creationId xmlns:a16="http://schemas.microsoft.com/office/drawing/2014/main" id="{2C7EE337-DED3-77B7-A19C-DB54CE0AC778}"/>
                </a:ext>
              </a:extLst>
            </p:cNvPr>
            <p:cNvCxnSpPr/>
            <p:nvPr/>
          </p:nvCxnSpPr>
          <p:spPr>
            <a:xfrm>
              <a:off x="12191999" y="0"/>
              <a:ext cx="0" cy="6858000"/>
            </a:xfrm>
            <a:prstGeom prst="line">
              <a:avLst/>
            </a:prstGeom>
            <a:ln w="9525">
              <a:solidFill>
                <a:srgbClr val="1F2936"/>
              </a:solidFill>
            </a:ln>
          </p:spPr>
          <p:style>
            <a:lnRef idx="1">
              <a:schemeClr val="accent1"/>
            </a:lnRef>
            <a:fillRef idx="0">
              <a:schemeClr val="accent1"/>
            </a:fillRef>
            <a:effectRef idx="0">
              <a:schemeClr val="accent1"/>
            </a:effectRef>
            <a:fontRef idx="minor">
              <a:schemeClr val="tx1"/>
            </a:fontRef>
          </p:style>
        </p:cxnSp>
      </p:grpSp>
      <p:sp>
        <p:nvSpPr>
          <p:cNvPr id="7" name="Tekstfelt 6">
            <a:extLst>
              <a:ext uri="{FF2B5EF4-FFF2-40B4-BE49-F238E27FC236}">
                <a16:creationId xmlns:a16="http://schemas.microsoft.com/office/drawing/2014/main" id="{8517B001-BA4C-8682-87B9-F27BF06D77E8}"/>
              </a:ext>
            </a:extLst>
          </p:cNvPr>
          <p:cNvSpPr txBox="1"/>
          <p:nvPr/>
        </p:nvSpPr>
        <p:spPr>
          <a:xfrm>
            <a:off x="1559496" y="1959434"/>
            <a:ext cx="4392488" cy="288024"/>
          </a:xfrm>
          <a:prstGeom prst="rect">
            <a:avLst/>
          </a:prstGeom>
          <a:noFill/>
        </p:spPr>
        <p:txBody>
          <a:bodyPr wrap="square" lIns="0" tIns="0" rIns="0" bIns="0" rtlCol="0">
            <a:noAutofit/>
          </a:bodyPr>
          <a:lstStyle/>
          <a:p>
            <a:r>
              <a:rPr lang="da-DK" sz="1600" b="1" dirty="0">
                <a:solidFill>
                  <a:schemeClr val="accent5"/>
                </a:solidFill>
              </a:rPr>
              <a:t>Opgaver der flyttes fra kommuner til regioner</a:t>
            </a:r>
          </a:p>
        </p:txBody>
      </p:sp>
      <p:sp>
        <p:nvSpPr>
          <p:cNvPr id="15" name="Pladsholder til indhold 8">
            <a:extLst>
              <a:ext uri="{FF2B5EF4-FFF2-40B4-BE49-F238E27FC236}">
                <a16:creationId xmlns:a16="http://schemas.microsoft.com/office/drawing/2014/main" id="{8BFDCD0A-EFA7-BB6D-AC84-942E89E4EE2E}"/>
              </a:ext>
            </a:extLst>
          </p:cNvPr>
          <p:cNvSpPr txBox="1">
            <a:spLocks/>
          </p:cNvSpPr>
          <p:nvPr/>
        </p:nvSpPr>
        <p:spPr>
          <a:xfrm>
            <a:off x="6759520" y="2564904"/>
            <a:ext cx="4745093" cy="4173276"/>
          </a:xfrm>
          <a:prstGeom prst="rect">
            <a:avLst/>
          </a:prstGeom>
          <a:solidFill>
            <a:schemeClr val="bg2"/>
          </a:solidFill>
        </p:spPr>
        <p:txBody>
          <a:bodyPr vert="horz" wrap="square" lIns="0" tIns="0" rIns="0" bIns="0" rtlCol="0">
            <a:noAutofit/>
          </a:bodyPr>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sz="1800" kern="1200" baseline="0">
                <a:solidFill>
                  <a:schemeClr val="accent5"/>
                </a:solidFill>
                <a:latin typeface="+mn-lt"/>
                <a:ea typeface="+mn-ea"/>
                <a:cs typeface="+mn-cs"/>
              </a:defRPr>
            </a:lvl1pPr>
            <a:lvl2pPr marL="360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baseline="0">
                <a:solidFill>
                  <a:schemeClr val="accent5"/>
                </a:solidFill>
                <a:latin typeface="+mn-lt"/>
                <a:ea typeface="+mn-ea"/>
                <a:cs typeface="+mn-cs"/>
              </a:defRPr>
            </a:lvl2pPr>
            <a:lvl3pPr marL="702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a:solidFill>
                  <a:schemeClr val="accent5"/>
                </a:solidFill>
                <a:latin typeface="+mn-lt"/>
                <a:ea typeface="+mn-ea"/>
                <a:cs typeface="+mn-cs"/>
              </a:defRPr>
            </a:lvl3pPr>
            <a:lvl4pPr marL="1080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a:solidFill>
                  <a:schemeClr val="accent5"/>
                </a:solidFill>
                <a:latin typeface="+mn-lt"/>
                <a:ea typeface="+mn-ea"/>
                <a:cs typeface="+mn-cs"/>
              </a:defRPr>
            </a:lvl4pPr>
            <a:lvl5pPr marL="1440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a:solidFill>
                  <a:schemeClr val="accent5"/>
                </a:solidFill>
                <a:latin typeface="+mn-lt"/>
                <a:ea typeface="+mn-ea"/>
                <a:cs typeface="+mn-cs"/>
              </a:defRPr>
            </a:lvl5pPr>
            <a:lvl6pPr marL="1818000" indent="0" algn="l" defTabSz="914400" rtl="0" eaLnBrk="1" latinLnBrk="0" hangingPunct="1">
              <a:spcBef>
                <a:spcPts val="0"/>
              </a:spcBef>
              <a:spcAft>
                <a:spcPts val="1200"/>
              </a:spcAft>
              <a:buClr>
                <a:srgbClr val="7D7D7D"/>
              </a:buClr>
              <a:buFont typeface="Arial" panose="020B0604020202020204" pitchFamily="34" charset="0"/>
              <a:buNone/>
              <a:defRPr lang="da-DK" sz="1800" kern="1200" baseline="0">
                <a:solidFill>
                  <a:schemeClr val="accent5"/>
                </a:solidFill>
                <a:latin typeface="+mn-lt"/>
                <a:ea typeface="+mn-ea"/>
                <a:cs typeface="+mn-cs"/>
              </a:defRPr>
            </a:lvl6pPr>
            <a:lvl7pPr marL="2358000" indent="-180000" algn="l" defTabSz="914400" rtl="0" eaLnBrk="1" latinLnBrk="0" hangingPunct="1">
              <a:spcBef>
                <a:spcPts val="0"/>
              </a:spcBef>
              <a:spcAft>
                <a:spcPts val="1200"/>
              </a:spcAft>
              <a:buClr>
                <a:srgbClr val="7D7D7D"/>
              </a:buClr>
              <a:buFont typeface="Arial" panose="020B0604020202020204" pitchFamily="34" charset="0"/>
              <a:buNone/>
              <a:defRPr lang="da-DK" sz="1100" kern="1200" baseline="0">
                <a:solidFill>
                  <a:schemeClr val="accent5"/>
                </a:solidFill>
                <a:latin typeface="+mn-lt"/>
                <a:ea typeface="+mn-ea"/>
                <a:cs typeface="+mn-cs"/>
              </a:defRPr>
            </a:lvl7pPr>
            <a:lvl8pPr marL="2718000" indent="-180000" algn="l" defTabSz="914400" rtl="0" eaLnBrk="1" latinLnBrk="0" hangingPunct="1">
              <a:spcBef>
                <a:spcPts val="0"/>
              </a:spcBef>
              <a:spcAft>
                <a:spcPts val="1200"/>
              </a:spcAft>
              <a:buClr>
                <a:srgbClr val="7D7D7D"/>
              </a:buClr>
              <a:buFont typeface="Arial" panose="020B0604020202020204" pitchFamily="34" charset="0"/>
              <a:buNone/>
              <a:defRPr lang="da-DK" sz="1000" kern="1200" baseline="0">
                <a:solidFill>
                  <a:schemeClr val="accent5"/>
                </a:solidFill>
                <a:latin typeface="+mn-lt"/>
                <a:ea typeface="+mn-ea"/>
                <a:cs typeface="+mn-cs"/>
              </a:defRPr>
            </a:lvl8pPr>
            <a:lvl9pPr marL="2718000" indent="-180000" algn="l" defTabSz="914400" rtl="0" eaLnBrk="1" latinLnBrk="0" hangingPunct="1">
              <a:spcBef>
                <a:spcPts val="0"/>
              </a:spcBef>
              <a:spcAft>
                <a:spcPts val="1200"/>
              </a:spcAft>
              <a:buClr>
                <a:srgbClr val="808080"/>
              </a:buClr>
              <a:buFont typeface="Arial" panose="020B0604020202020204" pitchFamily="34" charset="0"/>
              <a:buNone/>
              <a:defRPr sz="1000" kern="1200">
                <a:solidFill>
                  <a:schemeClr val="tx1"/>
                </a:solidFill>
                <a:latin typeface="+mn-lt"/>
                <a:ea typeface="+mn-ea"/>
                <a:cs typeface="+mn-cs"/>
              </a:defRPr>
            </a:lvl9pPr>
          </a:lstStyle>
          <a:p>
            <a:pPr marL="285750" indent="-285750">
              <a:buFont typeface="Arial" panose="020B0604020202020204" pitchFamily="34" charset="0"/>
              <a:buChar char="•"/>
            </a:pPr>
            <a:endParaRPr lang="da-DK" sz="1500" dirty="0"/>
          </a:p>
        </p:txBody>
      </p:sp>
      <p:grpSp>
        <p:nvGrpSpPr>
          <p:cNvPr id="16" name="Gruppe 15">
            <a:extLst>
              <a:ext uri="{FF2B5EF4-FFF2-40B4-BE49-F238E27FC236}">
                <a16:creationId xmlns:a16="http://schemas.microsoft.com/office/drawing/2014/main" id="{2854E2A6-5DBC-23CB-41B0-6D5228B0D723}"/>
              </a:ext>
            </a:extLst>
          </p:cNvPr>
          <p:cNvGrpSpPr/>
          <p:nvPr/>
        </p:nvGrpSpPr>
        <p:grpSpPr>
          <a:xfrm>
            <a:off x="6624782" y="2294798"/>
            <a:ext cx="5040560" cy="4173276"/>
            <a:chOff x="1349576" y="0"/>
            <a:chExt cx="10842423" cy="6858000"/>
          </a:xfrm>
        </p:grpSpPr>
        <p:cxnSp>
          <p:nvCxnSpPr>
            <p:cNvPr id="17" name="Lige forbindelse 16">
              <a:extLst>
                <a:ext uri="{FF2B5EF4-FFF2-40B4-BE49-F238E27FC236}">
                  <a16:creationId xmlns:a16="http://schemas.microsoft.com/office/drawing/2014/main" id="{5E6F3394-EC61-5974-AB32-ED62E56E1A49}"/>
                </a:ext>
              </a:extLst>
            </p:cNvPr>
            <p:cNvCxnSpPr/>
            <p:nvPr/>
          </p:nvCxnSpPr>
          <p:spPr>
            <a:xfrm>
              <a:off x="1349576" y="0"/>
              <a:ext cx="10842423" cy="0"/>
            </a:xfrm>
            <a:prstGeom prst="line">
              <a:avLst/>
            </a:prstGeom>
            <a:ln w="9525">
              <a:solidFill>
                <a:srgbClr val="1F2936"/>
              </a:solidFill>
            </a:ln>
          </p:spPr>
          <p:style>
            <a:lnRef idx="1">
              <a:schemeClr val="accent1"/>
            </a:lnRef>
            <a:fillRef idx="0">
              <a:schemeClr val="accent1"/>
            </a:fillRef>
            <a:effectRef idx="0">
              <a:schemeClr val="accent1"/>
            </a:effectRef>
            <a:fontRef idx="minor">
              <a:schemeClr val="tx1"/>
            </a:fontRef>
          </p:style>
        </p:cxnSp>
        <p:cxnSp>
          <p:nvCxnSpPr>
            <p:cNvPr id="18" name="Lige forbindelse 17">
              <a:extLst>
                <a:ext uri="{FF2B5EF4-FFF2-40B4-BE49-F238E27FC236}">
                  <a16:creationId xmlns:a16="http://schemas.microsoft.com/office/drawing/2014/main" id="{E0878CD9-C289-F9B2-D665-FF1B7AA03574}"/>
                </a:ext>
              </a:extLst>
            </p:cNvPr>
            <p:cNvCxnSpPr/>
            <p:nvPr/>
          </p:nvCxnSpPr>
          <p:spPr>
            <a:xfrm>
              <a:off x="1349576" y="0"/>
              <a:ext cx="0" cy="6858000"/>
            </a:xfrm>
            <a:prstGeom prst="line">
              <a:avLst/>
            </a:prstGeom>
            <a:ln w="9525">
              <a:solidFill>
                <a:srgbClr val="1F2936"/>
              </a:solidFill>
            </a:ln>
          </p:spPr>
          <p:style>
            <a:lnRef idx="1">
              <a:schemeClr val="accent1"/>
            </a:lnRef>
            <a:fillRef idx="0">
              <a:schemeClr val="accent1"/>
            </a:fillRef>
            <a:effectRef idx="0">
              <a:schemeClr val="accent1"/>
            </a:effectRef>
            <a:fontRef idx="minor">
              <a:schemeClr val="tx1"/>
            </a:fontRef>
          </p:style>
        </p:cxnSp>
        <p:cxnSp>
          <p:nvCxnSpPr>
            <p:cNvPr id="19" name="Lige forbindelse 18">
              <a:extLst>
                <a:ext uri="{FF2B5EF4-FFF2-40B4-BE49-F238E27FC236}">
                  <a16:creationId xmlns:a16="http://schemas.microsoft.com/office/drawing/2014/main" id="{C11D21FF-73AE-D25B-8FE1-C80FDF2D84B7}"/>
                </a:ext>
              </a:extLst>
            </p:cNvPr>
            <p:cNvCxnSpPr/>
            <p:nvPr/>
          </p:nvCxnSpPr>
          <p:spPr>
            <a:xfrm>
              <a:off x="12191999" y="0"/>
              <a:ext cx="0" cy="6858000"/>
            </a:xfrm>
            <a:prstGeom prst="line">
              <a:avLst/>
            </a:prstGeom>
            <a:ln w="9525">
              <a:solidFill>
                <a:srgbClr val="1F2936"/>
              </a:solidFill>
            </a:ln>
          </p:spPr>
          <p:style>
            <a:lnRef idx="1">
              <a:schemeClr val="accent1"/>
            </a:lnRef>
            <a:fillRef idx="0">
              <a:schemeClr val="accent1"/>
            </a:fillRef>
            <a:effectRef idx="0">
              <a:schemeClr val="accent1"/>
            </a:effectRef>
            <a:fontRef idx="minor">
              <a:schemeClr val="tx1"/>
            </a:fontRef>
          </p:style>
        </p:cxnSp>
      </p:grpSp>
      <p:sp>
        <p:nvSpPr>
          <p:cNvPr id="20" name="Tekstfelt 19">
            <a:extLst>
              <a:ext uri="{FF2B5EF4-FFF2-40B4-BE49-F238E27FC236}">
                <a16:creationId xmlns:a16="http://schemas.microsoft.com/office/drawing/2014/main" id="{0233314E-E791-AEA4-0A2D-B2DFE260A36A}"/>
              </a:ext>
            </a:extLst>
          </p:cNvPr>
          <p:cNvSpPr txBox="1"/>
          <p:nvPr/>
        </p:nvSpPr>
        <p:spPr>
          <a:xfrm>
            <a:off x="6816080" y="1959434"/>
            <a:ext cx="5472608" cy="288024"/>
          </a:xfrm>
          <a:prstGeom prst="rect">
            <a:avLst/>
          </a:prstGeom>
          <a:noFill/>
        </p:spPr>
        <p:txBody>
          <a:bodyPr wrap="square" lIns="0" tIns="0" rIns="0" bIns="0" rtlCol="0">
            <a:noAutofit/>
          </a:bodyPr>
          <a:lstStyle/>
          <a:p>
            <a:r>
              <a:rPr lang="da-DK" sz="1600" b="1" dirty="0">
                <a:solidFill>
                  <a:schemeClr val="accent5"/>
                </a:solidFill>
              </a:rPr>
              <a:t>Opgaver ud over den primære sundhedsopgave </a:t>
            </a:r>
          </a:p>
        </p:txBody>
      </p:sp>
      <p:sp>
        <p:nvSpPr>
          <p:cNvPr id="24" name="Pladsholder til indhold 8">
            <a:extLst>
              <a:ext uri="{FF2B5EF4-FFF2-40B4-BE49-F238E27FC236}">
                <a16:creationId xmlns:a16="http://schemas.microsoft.com/office/drawing/2014/main" id="{1205DDFE-CB10-C189-5A95-C1BC9E6AA62A}"/>
              </a:ext>
            </a:extLst>
          </p:cNvPr>
          <p:cNvSpPr txBox="1">
            <a:spLocks/>
          </p:cNvSpPr>
          <p:nvPr/>
        </p:nvSpPr>
        <p:spPr>
          <a:xfrm>
            <a:off x="6772515" y="2564904"/>
            <a:ext cx="4745093" cy="4173276"/>
          </a:xfrm>
          <a:prstGeom prst="rect">
            <a:avLst/>
          </a:prstGeom>
          <a:solidFill>
            <a:schemeClr val="bg2"/>
          </a:solidFill>
        </p:spPr>
        <p:txBody>
          <a:bodyPr vert="horz" wrap="square" lIns="0" tIns="0" rIns="0" bIns="0" rtlCol="0">
            <a:noAutofit/>
          </a:bodyPr>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sz="1800" kern="1200" baseline="0">
                <a:solidFill>
                  <a:schemeClr val="accent5"/>
                </a:solidFill>
                <a:latin typeface="+mn-lt"/>
                <a:ea typeface="+mn-ea"/>
                <a:cs typeface="+mn-cs"/>
              </a:defRPr>
            </a:lvl1pPr>
            <a:lvl2pPr marL="360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baseline="0">
                <a:solidFill>
                  <a:schemeClr val="accent5"/>
                </a:solidFill>
                <a:latin typeface="+mn-lt"/>
                <a:ea typeface="+mn-ea"/>
                <a:cs typeface="+mn-cs"/>
              </a:defRPr>
            </a:lvl2pPr>
            <a:lvl3pPr marL="702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a:solidFill>
                  <a:schemeClr val="accent5"/>
                </a:solidFill>
                <a:latin typeface="+mn-lt"/>
                <a:ea typeface="+mn-ea"/>
                <a:cs typeface="+mn-cs"/>
              </a:defRPr>
            </a:lvl3pPr>
            <a:lvl4pPr marL="1080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a:solidFill>
                  <a:schemeClr val="accent5"/>
                </a:solidFill>
                <a:latin typeface="+mn-lt"/>
                <a:ea typeface="+mn-ea"/>
                <a:cs typeface="+mn-cs"/>
              </a:defRPr>
            </a:lvl4pPr>
            <a:lvl5pPr marL="1440000" indent="0" algn="l" defTabSz="914400" rtl="0" eaLnBrk="1" latinLnBrk="0" hangingPunct="1">
              <a:spcBef>
                <a:spcPts val="0"/>
              </a:spcBef>
              <a:spcAft>
                <a:spcPts val="1200"/>
              </a:spcAft>
              <a:buClr>
                <a:schemeClr val="accent6"/>
              </a:buClr>
              <a:buFont typeface="Arial" panose="020B0604020202020204" pitchFamily="34" charset="0"/>
              <a:buNone/>
              <a:defRPr lang="da-DK" sz="1800" kern="1200">
                <a:solidFill>
                  <a:schemeClr val="accent5"/>
                </a:solidFill>
                <a:latin typeface="+mn-lt"/>
                <a:ea typeface="+mn-ea"/>
                <a:cs typeface="+mn-cs"/>
              </a:defRPr>
            </a:lvl5pPr>
            <a:lvl6pPr marL="1818000" indent="0" algn="l" defTabSz="914400" rtl="0" eaLnBrk="1" latinLnBrk="0" hangingPunct="1">
              <a:spcBef>
                <a:spcPts val="0"/>
              </a:spcBef>
              <a:spcAft>
                <a:spcPts val="1200"/>
              </a:spcAft>
              <a:buClr>
                <a:srgbClr val="7D7D7D"/>
              </a:buClr>
              <a:buFont typeface="Arial" panose="020B0604020202020204" pitchFamily="34" charset="0"/>
              <a:buNone/>
              <a:defRPr lang="da-DK" sz="1800" kern="1200" baseline="0">
                <a:solidFill>
                  <a:schemeClr val="accent5"/>
                </a:solidFill>
                <a:latin typeface="+mn-lt"/>
                <a:ea typeface="+mn-ea"/>
                <a:cs typeface="+mn-cs"/>
              </a:defRPr>
            </a:lvl6pPr>
            <a:lvl7pPr marL="2358000" indent="-180000" algn="l" defTabSz="914400" rtl="0" eaLnBrk="1" latinLnBrk="0" hangingPunct="1">
              <a:spcBef>
                <a:spcPts val="0"/>
              </a:spcBef>
              <a:spcAft>
                <a:spcPts val="1200"/>
              </a:spcAft>
              <a:buClr>
                <a:srgbClr val="7D7D7D"/>
              </a:buClr>
              <a:buFont typeface="Arial" panose="020B0604020202020204" pitchFamily="34" charset="0"/>
              <a:buNone/>
              <a:defRPr lang="da-DK" sz="1100" kern="1200" baseline="0">
                <a:solidFill>
                  <a:schemeClr val="accent5"/>
                </a:solidFill>
                <a:latin typeface="+mn-lt"/>
                <a:ea typeface="+mn-ea"/>
                <a:cs typeface="+mn-cs"/>
              </a:defRPr>
            </a:lvl7pPr>
            <a:lvl8pPr marL="2718000" indent="-180000" algn="l" defTabSz="914400" rtl="0" eaLnBrk="1" latinLnBrk="0" hangingPunct="1">
              <a:spcBef>
                <a:spcPts val="0"/>
              </a:spcBef>
              <a:spcAft>
                <a:spcPts val="1200"/>
              </a:spcAft>
              <a:buClr>
                <a:srgbClr val="7D7D7D"/>
              </a:buClr>
              <a:buFont typeface="Arial" panose="020B0604020202020204" pitchFamily="34" charset="0"/>
              <a:buNone/>
              <a:defRPr lang="da-DK" sz="1000" kern="1200" baseline="0">
                <a:solidFill>
                  <a:schemeClr val="accent5"/>
                </a:solidFill>
                <a:latin typeface="+mn-lt"/>
                <a:ea typeface="+mn-ea"/>
                <a:cs typeface="+mn-cs"/>
              </a:defRPr>
            </a:lvl8pPr>
            <a:lvl9pPr marL="2718000" indent="-180000" algn="l" defTabSz="914400" rtl="0" eaLnBrk="1" latinLnBrk="0" hangingPunct="1">
              <a:spcBef>
                <a:spcPts val="0"/>
              </a:spcBef>
              <a:spcAft>
                <a:spcPts val="1200"/>
              </a:spcAft>
              <a:buClr>
                <a:srgbClr val="808080"/>
              </a:buClr>
              <a:buFont typeface="Arial" panose="020B0604020202020204" pitchFamily="34" charset="0"/>
              <a:buNone/>
              <a:defRPr sz="1000" kern="1200">
                <a:solidFill>
                  <a:schemeClr val="tx1"/>
                </a:solidFill>
                <a:latin typeface="+mn-lt"/>
                <a:ea typeface="+mn-ea"/>
                <a:cs typeface="+mn-cs"/>
              </a:defRPr>
            </a:lvl9pPr>
          </a:lstStyle>
          <a:p>
            <a:pPr marL="285750" indent="-285750">
              <a:buFont typeface="Arial" panose="020B0604020202020204" pitchFamily="34" charset="0"/>
              <a:buChar char="•"/>
            </a:pPr>
            <a:endParaRPr lang="da-DK" sz="1500" dirty="0"/>
          </a:p>
        </p:txBody>
      </p:sp>
      <p:sp>
        <p:nvSpPr>
          <p:cNvPr id="25" name="Pladsholder til indhold 9">
            <a:extLst>
              <a:ext uri="{FF2B5EF4-FFF2-40B4-BE49-F238E27FC236}">
                <a16:creationId xmlns:a16="http://schemas.microsoft.com/office/drawing/2014/main" id="{91B97B75-E0FD-6C2A-FCCA-692550619887}"/>
              </a:ext>
            </a:extLst>
          </p:cNvPr>
          <p:cNvSpPr>
            <a:spLocks noGrp="1"/>
          </p:cNvSpPr>
          <p:nvPr>
            <p:ph sz="quarter" idx="18"/>
          </p:nvPr>
        </p:nvSpPr>
        <p:spPr>
          <a:xfrm>
            <a:off x="6888091" y="2476564"/>
            <a:ext cx="4642509" cy="4173276"/>
          </a:xfrm>
        </p:spPr>
        <p:txBody>
          <a:bodyPr/>
          <a:lstStyle/>
          <a:p>
            <a:pPr marL="285750" indent="-285750">
              <a:buFont typeface="Arial" panose="020B0604020202020204" pitchFamily="34" charset="0"/>
              <a:buChar char="•"/>
            </a:pPr>
            <a:r>
              <a:rPr lang="da-DK" sz="1500" b="0" i="0" u="none" strike="noStrike" baseline="0" dirty="0">
                <a:solidFill>
                  <a:srgbClr val="000000"/>
                </a:solidFill>
              </a:rPr>
              <a:t>Drift af tilbud og institutioner på det specialiserede socialområde og på specialundervisningsområdet </a:t>
            </a:r>
          </a:p>
          <a:p>
            <a:pPr marL="285750" indent="-285750">
              <a:buFont typeface="Arial" panose="020B0604020202020204" pitchFamily="34" charset="0"/>
              <a:buChar char="•"/>
            </a:pPr>
            <a:r>
              <a:rPr lang="da-DK" sz="1500" b="0" i="0" u="none" strike="noStrike" baseline="0" dirty="0">
                <a:solidFill>
                  <a:srgbClr val="000000"/>
                </a:solidFill>
              </a:rPr>
              <a:t>Jordforurening </a:t>
            </a:r>
          </a:p>
          <a:p>
            <a:pPr marL="285750" indent="-285750">
              <a:buFont typeface="Arial" panose="020B0604020202020204" pitchFamily="34" charset="0"/>
              <a:buChar char="•"/>
            </a:pPr>
            <a:r>
              <a:rPr lang="da-DK" sz="1500" b="0" i="0" u="none" strike="noStrike" baseline="0" dirty="0">
                <a:solidFill>
                  <a:srgbClr val="000000"/>
                </a:solidFill>
              </a:rPr>
              <a:t>Råstofindvinding på land </a:t>
            </a:r>
          </a:p>
          <a:p>
            <a:pPr marL="285750" indent="-285750">
              <a:buFont typeface="Arial" panose="020B0604020202020204" pitchFamily="34" charset="0"/>
              <a:buChar char="•"/>
            </a:pPr>
            <a:r>
              <a:rPr lang="da-DK" sz="1500" b="0" i="0" u="none" strike="noStrike" baseline="0" dirty="0">
                <a:solidFill>
                  <a:srgbClr val="000000"/>
                </a:solidFill>
              </a:rPr>
              <a:t>Opgaver på uddannelsesområdet </a:t>
            </a:r>
          </a:p>
          <a:p>
            <a:pPr marL="285750" indent="-285750">
              <a:buFont typeface="Arial" panose="020B0604020202020204" pitchFamily="34" charset="0"/>
              <a:buChar char="•"/>
            </a:pPr>
            <a:r>
              <a:rPr lang="da-DK" sz="1500" b="0" i="0" u="none" strike="noStrike" baseline="0" dirty="0">
                <a:solidFill>
                  <a:srgbClr val="000000"/>
                </a:solidFill>
              </a:rPr>
              <a:t>Indstillingsret til 20 pct. af socialfondsmidlerne i programperioden 2021-2027</a:t>
            </a:r>
          </a:p>
          <a:p>
            <a:pPr marL="285750" indent="-285750">
              <a:buFont typeface="Arial" panose="020B0604020202020204" pitchFamily="34" charset="0"/>
              <a:buChar char="•"/>
            </a:pPr>
            <a:r>
              <a:rPr lang="da-DK" sz="1500" b="0" i="0" u="none" strike="noStrike" baseline="0" dirty="0">
                <a:solidFill>
                  <a:srgbClr val="000000"/>
                </a:solidFill>
              </a:rPr>
              <a:t>Åbenhed om privat partistøtte for folketingskandidater og kredsorganisationer </a:t>
            </a:r>
          </a:p>
          <a:p>
            <a:pPr marL="285750" indent="-285750">
              <a:buFont typeface="Arial" panose="020B0604020202020204" pitchFamily="34" charset="0"/>
              <a:buChar char="•"/>
            </a:pPr>
            <a:r>
              <a:rPr lang="da-DK" sz="1500" b="0" i="0" u="none" strike="noStrike" baseline="0" dirty="0">
                <a:solidFill>
                  <a:srgbClr val="000000"/>
                </a:solidFill>
              </a:rPr>
              <a:t>Opgaver relateret til kollektiv trafik (Placeringen af regionernes opgaver vedr. kollektiv trafik afventer anbefalingerne fra Ekspertudvalget om kollektiv mobilitet i hele Danmark.)  </a:t>
            </a:r>
          </a:p>
          <a:p>
            <a:endParaRPr lang="da-DK" dirty="0"/>
          </a:p>
        </p:txBody>
      </p:sp>
    </p:spTree>
    <p:extLst>
      <p:ext uri="{BB962C8B-B14F-4D97-AF65-F5344CB8AC3E}">
        <p14:creationId xmlns:p14="http://schemas.microsoft.com/office/powerpoint/2010/main" val="639205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think-cell data - do not delete" hidden="1">
            <a:extLst>
              <a:ext uri="{FF2B5EF4-FFF2-40B4-BE49-F238E27FC236}">
                <a16:creationId xmlns:a16="http://schemas.microsoft.com/office/drawing/2014/main" id="{BAE1F7B4-63A5-C15D-D444-131680A3E393}"/>
              </a:ext>
            </a:extLst>
          </p:cNvPr>
          <p:cNvGraphicFramePr>
            <a:graphicFrameLocks noChangeAspect="1"/>
          </p:cNvGraphicFramePr>
          <p:nvPr>
            <p:custDataLst>
              <p:tags r:id="rId1"/>
            </p:custDataLst>
            <p:extLst>
              <p:ext uri="{D42A27DB-BD31-4B8C-83A1-F6EECF244321}">
                <p14:modId xmlns:p14="http://schemas.microsoft.com/office/powerpoint/2010/main" val="17510860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5" progId="TCLayout.ActiveDocument.1">
                  <p:embed/>
                </p:oleObj>
              </mc:Choice>
              <mc:Fallback>
                <p:oleObj name="think-cell Slide" r:id="rId3" imgW="592" imgH="595" progId="TCLayout.ActiveDocument.1">
                  <p:embed/>
                  <p:pic>
                    <p:nvPicPr>
                      <p:cNvPr id="26" name="think-cell data - do not delete" hidden="1">
                        <a:extLst>
                          <a:ext uri="{FF2B5EF4-FFF2-40B4-BE49-F238E27FC236}">
                            <a16:creationId xmlns:a16="http://schemas.microsoft.com/office/drawing/2014/main" id="{BAE1F7B4-63A5-C15D-D444-131680A3E39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4" name="Rektangel 23">
            <a:extLst>
              <a:ext uri="{FF2B5EF4-FFF2-40B4-BE49-F238E27FC236}">
                <a16:creationId xmlns:a16="http://schemas.microsoft.com/office/drawing/2014/main" id="{6C05144F-8EE6-3A92-8732-9461D28BC064}"/>
              </a:ext>
            </a:extLst>
          </p:cNvPr>
          <p:cNvSpPr/>
          <p:nvPr/>
        </p:nvSpPr>
        <p:spPr>
          <a:xfrm>
            <a:off x="5265747" y="1803186"/>
            <a:ext cx="6518886" cy="4938182"/>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err="1"/>
          </a:p>
        </p:txBody>
      </p:sp>
      <p:sp>
        <p:nvSpPr>
          <p:cNvPr id="2" name="Pladsholder til slidenummer 1">
            <a:extLst>
              <a:ext uri="{FF2B5EF4-FFF2-40B4-BE49-F238E27FC236}">
                <a16:creationId xmlns:a16="http://schemas.microsoft.com/office/drawing/2014/main" id="{453148AA-D36E-4C0D-EAE9-D5716F1B7DCE}"/>
              </a:ext>
            </a:extLst>
          </p:cNvPr>
          <p:cNvSpPr>
            <a:spLocks noGrp="1"/>
          </p:cNvSpPr>
          <p:nvPr>
            <p:ph type="sldNum" sz="quarter" idx="12"/>
          </p:nvPr>
        </p:nvSpPr>
        <p:spPr/>
        <p:txBody>
          <a:bodyPr/>
          <a:lstStyle/>
          <a:p>
            <a:fld id="{667EC89C-17A0-4E64-A6D2-B825673CEEDF}" type="slidenum">
              <a:rPr lang="da-DK" smtClean="0"/>
              <a:pPr/>
              <a:t>4</a:t>
            </a:fld>
            <a:endParaRPr lang="da-DK" dirty="0"/>
          </a:p>
        </p:txBody>
      </p:sp>
      <p:sp>
        <p:nvSpPr>
          <p:cNvPr id="3" name="Titel 2">
            <a:extLst>
              <a:ext uri="{FF2B5EF4-FFF2-40B4-BE49-F238E27FC236}">
                <a16:creationId xmlns:a16="http://schemas.microsoft.com/office/drawing/2014/main" id="{894B2B2D-61C1-E47B-E177-631B8D660ACE}"/>
              </a:ext>
            </a:extLst>
          </p:cNvPr>
          <p:cNvSpPr>
            <a:spLocks noGrp="1"/>
          </p:cNvSpPr>
          <p:nvPr>
            <p:ph type="title"/>
          </p:nvPr>
        </p:nvSpPr>
        <p:spPr>
          <a:xfrm>
            <a:off x="1368000" y="859319"/>
            <a:ext cx="9778216" cy="697473"/>
          </a:xfrm>
        </p:spPr>
        <p:txBody>
          <a:bodyPr vert="horz"/>
          <a:lstStyle/>
          <a:p>
            <a:r>
              <a:rPr lang="da-DK" dirty="0"/>
              <a:t>Regionernes nye forpligtigelser</a:t>
            </a:r>
          </a:p>
        </p:txBody>
      </p:sp>
      <p:pic>
        <p:nvPicPr>
          <p:cNvPr id="5" name="Grafik 4" descr="Sygehus kontur">
            <a:extLst>
              <a:ext uri="{FF2B5EF4-FFF2-40B4-BE49-F238E27FC236}">
                <a16:creationId xmlns:a16="http://schemas.microsoft.com/office/drawing/2014/main" id="{A17D7D82-DE78-1EE2-EA7B-A8913FF826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9416" y="2340030"/>
            <a:ext cx="3672408" cy="3672408"/>
          </a:xfrm>
          <a:prstGeom prst="rect">
            <a:avLst/>
          </a:prstGeom>
        </p:spPr>
      </p:pic>
      <p:sp>
        <p:nvSpPr>
          <p:cNvPr id="13" name="Freeform 108">
            <a:extLst>
              <a:ext uri="{FF2B5EF4-FFF2-40B4-BE49-F238E27FC236}">
                <a16:creationId xmlns:a16="http://schemas.microsoft.com/office/drawing/2014/main" id="{5A160244-194E-E7FF-F3E9-9E5C2C9F1803}"/>
              </a:ext>
            </a:extLst>
          </p:cNvPr>
          <p:cNvSpPr>
            <a:spLocks/>
          </p:cNvSpPr>
          <p:nvPr/>
        </p:nvSpPr>
        <p:spPr bwMode="auto">
          <a:xfrm>
            <a:off x="5523404" y="2564904"/>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4" name="Freeform 108">
            <a:extLst>
              <a:ext uri="{FF2B5EF4-FFF2-40B4-BE49-F238E27FC236}">
                <a16:creationId xmlns:a16="http://schemas.microsoft.com/office/drawing/2014/main" id="{1D38C7B7-CAB9-0054-400D-D0E27E6AE3F5}"/>
              </a:ext>
            </a:extLst>
          </p:cNvPr>
          <p:cNvSpPr>
            <a:spLocks/>
          </p:cNvSpPr>
          <p:nvPr/>
        </p:nvSpPr>
        <p:spPr bwMode="auto">
          <a:xfrm>
            <a:off x="5523404" y="2975286"/>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5" name="Freeform 108">
            <a:extLst>
              <a:ext uri="{FF2B5EF4-FFF2-40B4-BE49-F238E27FC236}">
                <a16:creationId xmlns:a16="http://schemas.microsoft.com/office/drawing/2014/main" id="{355332F8-B556-8FDA-4140-7EC733E5C5FC}"/>
              </a:ext>
            </a:extLst>
          </p:cNvPr>
          <p:cNvSpPr>
            <a:spLocks/>
          </p:cNvSpPr>
          <p:nvPr/>
        </p:nvSpPr>
        <p:spPr bwMode="auto">
          <a:xfrm>
            <a:off x="5523404" y="3370861"/>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108">
            <a:extLst>
              <a:ext uri="{FF2B5EF4-FFF2-40B4-BE49-F238E27FC236}">
                <a16:creationId xmlns:a16="http://schemas.microsoft.com/office/drawing/2014/main" id="{2AFB768C-53DA-9A93-82DD-7E880F2FFB22}"/>
              </a:ext>
            </a:extLst>
          </p:cNvPr>
          <p:cNvSpPr>
            <a:spLocks/>
          </p:cNvSpPr>
          <p:nvPr/>
        </p:nvSpPr>
        <p:spPr bwMode="auto">
          <a:xfrm>
            <a:off x="5523404" y="3874917"/>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108">
            <a:extLst>
              <a:ext uri="{FF2B5EF4-FFF2-40B4-BE49-F238E27FC236}">
                <a16:creationId xmlns:a16="http://schemas.microsoft.com/office/drawing/2014/main" id="{CAEE4B7C-44A3-8798-6CE1-DCFF1DADD6DC}"/>
              </a:ext>
            </a:extLst>
          </p:cNvPr>
          <p:cNvSpPr>
            <a:spLocks/>
          </p:cNvSpPr>
          <p:nvPr/>
        </p:nvSpPr>
        <p:spPr bwMode="auto">
          <a:xfrm>
            <a:off x="5523404" y="4234957"/>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108">
            <a:extLst>
              <a:ext uri="{FF2B5EF4-FFF2-40B4-BE49-F238E27FC236}">
                <a16:creationId xmlns:a16="http://schemas.microsoft.com/office/drawing/2014/main" id="{EBA00C3A-2F1F-52F2-C878-80AB054C0E67}"/>
              </a:ext>
            </a:extLst>
          </p:cNvPr>
          <p:cNvSpPr>
            <a:spLocks/>
          </p:cNvSpPr>
          <p:nvPr/>
        </p:nvSpPr>
        <p:spPr bwMode="auto">
          <a:xfrm>
            <a:off x="5523404" y="4609437"/>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108">
            <a:extLst>
              <a:ext uri="{FF2B5EF4-FFF2-40B4-BE49-F238E27FC236}">
                <a16:creationId xmlns:a16="http://schemas.microsoft.com/office/drawing/2014/main" id="{40EBBBA8-0438-30B9-D47B-CE1C6DE6A7F6}"/>
              </a:ext>
            </a:extLst>
          </p:cNvPr>
          <p:cNvSpPr>
            <a:spLocks/>
          </p:cNvSpPr>
          <p:nvPr/>
        </p:nvSpPr>
        <p:spPr bwMode="auto">
          <a:xfrm>
            <a:off x="5516405" y="4969477"/>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108">
            <a:extLst>
              <a:ext uri="{FF2B5EF4-FFF2-40B4-BE49-F238E27FC236}">
                <a16:creationId xmlns:a16="http://schemas.microsoft.com/office/drawing/2014/main" id="{B88BB37D-873F-1464-1E24-E6CA1CF0C99A}"/>
              </a:ext>
            </a:extLst>
          </p:cNvPr>
          <p:cNvSpPr>
            <a:spLocks/>
          </p:cNvSpPr>
          <p:nvPr/>
        </p:nvSpPr>
        <p:spPr bwMode="auto">
          <a:xfrm>
            <a:off x="5523404" y="5348930"/>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108">
            <a:extLst>
              <a:ext uri="{FF2B5EF4-FFF2-40B4-BE49-F238E27FC236}">
                <a16:creationId xmlns:a16="http://schemas.microsoft.com/office/drawing/2014/main" id="{CE8EFA12-0A2F-D751-7A8B-AE24AF098A03}"/>
              </a:ext>
            </a:extLst>
          </p:cNvPr>
          <p:cNvSpPr>
            <a:spLocks/>
          </p:cNvSpPr>
          <p:nvPr/>
        </p:nvSpPr>
        <p:spPr bwMode="auto">
          <a:xfrm>
            <a:off x="5516406" y="5882291"/>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108">
            <a:extLst>
              <a:ext uri="{FF2B5EF4-FFF2-40B4-BE49-F238E27FC236}">
                <a16:creationId xmlns:a16="http://schemas.microsoft.com/office/drawing/2014/main" id="{60ADB763-6D3B-1A72-432F-2F20D4F00122}"/>
              </a:ext>
            </a:extLst>
          </p:cNvPr>
          <p:cNvSpPr>
            <a:spLocks/>
          </p:cNvSpPr>
          <p:nvPr/>
        </p:nvSpPr>
        <p:spPr bwMode="auto">
          <a:xfrm>
            <a:off x="5523404" y="6403000"/>
            <a:ext cx="89551" cy="130147"/>
          </a:xfrm>
          <a:custGeom>
            <a:avLst/>
            <a:gdLst>
              <a:gd name="T0" fmla="*/ 0 w 150"/>
              <a:gd name="T1" fmla="*/ 218 h 218"/>
              <a:gd name="T2" fmla="*/ 150 w 150"/>
              <a:gd name="T3" fmla="*/ 110 h 218"/>
              <a:gd name="T4" fmla="*/ 0 w 150"/>
              <a:gd name="T5" fmla="*/ 0 h 218"/>
            </a:gdLst>
            <a:ahLst/>
            <a:cxnLst>
              <a:cxn ang="0">
                <a:pos x="T0" y="T1"/>
              </a:cxn>
              <a:cxn ang="0">
                <a:pos x="T2" y="T3"/>
              </a:cxn>
              <a:cxn ang="0">
                <a:pos x="T4" y="T5"/>
              </a:cxn>
            </a:cxnLst>
            <a:rect l="0" t="0" r="r" b="b"/>
            <a:pathLst>
              <a:path w="150" h="218">
                <a:moveTo>
                  <a:pt x="0" y="218"/>
                </a:moveTo>
                <a:lnTo>
                  <a:pt x="150" y="110"/>
                </a:lnTo>
                <a:lnTo>
                  <a:pt x="0" y="0"/>
                </a:lnTo>
              </a:path>
            </a:pathLst>
          </a:custGeom>
          <a:noFill/>
          <a:ln w="12700" cap="rnd">
            <a:solidFill>
              <a:srgbClr val="30373B"/>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27" name="Tekstfelt 26">
            <a:extLst>
              <a:ext uri="{FF2B5EF4-FFF2-40B4-BE49-F238E27FC236}">
                <a16:creationId xmlns:a16="http://schemas.microsoft.com/office/drawing/2014/main" id="{2DD94515-002F-FDD1-E2B9-6BE0176A67AE}"/>
              </a:ext>
            </a:extLst>
          </p:cNvPr>
          <p:cNvSpPr txBox="1"/>
          <p:nvPr/>
        </p:nvSpPr>
        <p:spPr>
          <a:xfrm>
            <a:off x="5735960" y="1961223"/>
            <a:ext cx="5866490" cy="3901769"/>
          </a:xfrm>
          <a:prstGeom prst="rect">
            <a:avLst/>
          </a:prstGeom>
          <a:noFill/>
        </p:spPr>
        <p:txBody>
          <a:bodyPr wrap="square" lIns="0" tIns="0" rIns="0" bIns="0" rtlCol="0">
            <a:noAutofit/>
          </a:bodyPr>
          <a:lstStyle/>
          <a:p>
            <a:r>
              <a:rPr lang="da-DK" sz="1300" b="1" i="0" u="none" strike="noStrike" baseline="0" dirty="0">
                <a:solidFill>
                  <a:srgbClr val="000000"/>
                </a:solidFill>
              </a:rPr>
              <a:t>De nye regioner etableres med en række forpligtelser for at sikre sundhedstilbud af høj kvalitet i hele landet. Regionerne skal: </a:t>
            </a:r>
          </a:p>
          <a:p>
            <a:endParaRPr lang="da-DK" sz="1300" b="0" i="0" u="none" strike="noStrike" baseline="0" dirty="0">
              <a:solidFill>
                <a:srgbClr val="000000"/>
              </a:solidFill>
            </a:endParaRPr>
          </a:p>
          <a:p>
            <a:r>
              <a:rPr lang="da-DK" sz="1200" b="0" i="0" u="none" strike="noStrike" baseline="0" dirty="0">
                <a:solidFill>
                  <a:srgbClr val="000000"/>
                </a:solidFill>
              </a:rPr>
              <a:t>Sikre lægedækning i det almenmedicinske tilbud i hele regionen </a:t>
            </a:r>
          </a:p>
          <a:p>
            <a:endParaRPr lang="da-DK" sz="1200" b="0" i="0" u="none" strike="noStrike" baseline="0" dirty="0">
              <a:solidFill>
                <a:srgbClr val="000000"/>
              </a:solidFill>
            </a:endParaRPr>
          </a:p>
          <a:p>
            <a:r>
              <a:rPr lang="da-DK" sz="1200" b="0" i="0" u="none" strike="noStrike" baseline="0" dirty="0">
                <a:solidFill>
                  <a:srgbClr val="000000"/>
                </a:solidFill>
              </a:rPr>
              <a:t>Understøtte de kommunale tilbud inden for regionernes geografiske område </a:t>
            </a:r>
          </a:p>
          <a:p>
            <a:endParaRPr lang="da-DK" sz="1200" b="0" i="0" u="none" strike="noStrike" baseline="0" dirty="0">
              <a:solidFill>
                <a:srgbClr val="000000"/>
              </a:solidFill>
            </a:endParaRPr>
          </a:p>
          <a:p>
            <a:r>
              <a:rPr lang="da-DK" sz="1200" b="0" i="0" u="none" strike="noStrike" baseline="0" dirty="0">
                <a:solidFill>
                  <a:srgbClr val="000000"/>
                </a:solidFill>
              </a:rPr>
              <a:t>Udvikle og robustgøre akutsygehusene i hele landet samt sikre lægedækning på de mindre sygehuse </a:t>
            </a:r>
          </a:p>
          <a:p>
            <a:endParaRPr lang="da-DK" sz="1200" b="0" i="0" u="none" strike="noStrike" baseline="0" dirty="0">
              <a:solidFill>
                <a:srgbClr val="000000"/>
              </a:solidFill>
            </a:endParaRPr>
          </a:p>
          <a:p>
            <a:r>
              <a:rPr lang="da-DK" sz="1200" b="0" i="0" u="none" strike="noStrike" baseline="0" dirty="0">
                <a:solidFill>
                  <a:srgbClr val="000000"/>
                </a:solidFill>
              </a:rPr>
              <a:t>Understøtte kvalitetsarbejdet på tværs af sundhedsvæsenet </a:t>
            </a:r>
          </a:p>
          <a:p>
            <a:endParaRPr lang="da-DK" sz="1200" b="0" i="0" u="none" strike="noStrike" baseline="0" dirty="0">
              <a:solidFill>
                <a:srgbClr val="000000"/>
              </a:solidFill>
            </a:endParaRPr>
          </a:p>
          <a:p>
            <a:r>
              <a:rPr lang="da-DK" sz="1200" b="0" i="0" u="none" strike="noStrike" baseline="0" dirty="0">
                <a:solidFill>
                  <a:srgbClr val="000000"/>
                </a:solidFill>
              </a:rPr>
              <a:t>Prioritere bedre fysiske rammer for nye lokale sundhedsindsatser </a:t>
            </a:r>
          </a:p>
          <a:p>
            <a:endParaRPr lang="da-DK" sz="1200" b="0" i="0" u="none" strike="noStrike" baseline="0" dirty="0">
              <a:solidFill>
                <a:srgbClr val="000000"/>
              </a:solidFill>
            </a:endParaRPr>
          </a:p>
          <a:p>
            <a:r>
              <a:rPr lang="da-DK" sz="1200" b="0" i="0" u="none" strike="noStrike" baseline="0" dirty="0">
                <a:solidFill>
                  <a:srgbClr val="000000"/>
                </a:solidFill>
              </a:rPr>
              <a:t>Udbygge og understøtte hjemmebehandling </a:t>
            </a:r>
          </a:p>
          <a:p>
            <a:endParaRPr lang="da-DK" sz="1200" b="0" i="0" u="none" strike="noStrike" baseline="0" dirty="0">
              <a:solidFill>
                <a:srgbClr val="000000"/>
              </a:solidFill>
            </a:endParaRPr>
          </a:p>
          <a:p>
            <a:r>
              <a:rPr lang="da-DK" sz="1200" b="0" i="0" u="none" strike="noStrike" baseline="0" dirty="0">
                <a:solidFill>
                  <a:srgbClr val="000000"/>
                </a:solidFill>
              </a:rPr>
              <a:t>Efterleve mål for den akutte sundhedsindsats</a:t>
            </a:r>
          </a:p>
          <a:p>
            <a:endParaRPr lang="da-DK" sz="1200" dirty="0">
              <a:solidFill>
                <a:srgbClr val="000000"/>
              </a:solidFill>
            </a:endParaRPr>
          </a:p>
          <a:p>
            <a:r>
              <a:rPr lang="da-DK" sz="1200" dirty="0">
                <a:solidFill>
                  <a:srgbClr val="000000"/>
                </a:solidFill>
              </a:rPr>
              <a:t>Indhente Sundhedsstyrelsens godkendelse af praksisplaner for privatpraktiserende speciallæger</a:t>
            </a:r>
          </a:p>
          <a:p>
            <a:endParaRPr lang="da-DK" sz="1200" b="0" i="0" u="none" strike="noStrike" baseline="0" dirty="0">
              <a:solidFill>
                <a:srgbClr val="000000"/>
              </a:solidFill>
            </a:endParaRPr>
          </a:p>
          <a:p>
            <a:r>
              <a:rPr lang="da-DK" sz="1200" b="0" i="0" u="none" strike="noStrike" baseline="0" dirty="0">
                <a:solidFill>
                  <a:srgbClr val="000000"/>
                </a:solidFill>
              </a:rPr>
              <a:t>Sikre tilstrækkelig kapacitet og geografisk tilgængelighed for borgerne i de regionale sundhedstilbud </a:t>
            </a:r>
          </a:p>
          <a:p>
            <a:endParaRPr lang="da-DK" sz="1200" b="0" i="0" u="none" strike="noStrike" baseline="0" dirty="0">
              <a:solidFill>
                <a:srgbClr val="000000"/>
              </a:solidFill>
            </a:endParaRPr>
          </a:p>
          <a:p>
            <a:r>
              <a:rPr lang="da-DK" sz="1200" b="0" i="0" u="none" strike="noStrike" baseline="0" dirty="0">
                <a:solidFill>
                  <a:srgbClr val="000000"/>
                </a:solidFill>
              </a:rPr>
              <a:t>Geografisk tilgængelighed på regionale sundheds- og omsorgspladser </a:t>
            </a:r>
          </a:p>
          <a:p>
            <a:endParaRPr lang="da-DK" sz="1300" dirty="0" err="1"/>
          </a:p>
        </p:txBody>
      </p:sp>
    </p:spTree>
    <p:extLst>
      <p:ext uri="{BB962C8B-B14F-4D97-AF65-F5344CB8AC3E}">
        <p14:creationId xmlns:p14="http://schemas.microsoft.com/office/powerpoint/2010/main" val="2832415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hink-cell data - do not delete" hidden="1">
            <a:extLst>
              <a:ext uri="{FF2B5EF4-FFF2-40B4-BE49-F238E27FC236}">
                <a16:creationId xmlns:a16="http://schemas.microsoft.com/office/drawing/2014/main" id="{B6A8F4A3-CEEE-E1A1-62BC-1C61A3565C14}"/>
              </a:ext>
            </a:extLst>
          </p:cNvPr>
          <p:cNvGraphicFramePr>
            <a:graphicFrameLocks noChangeAspect="1"/>
          </p:cNvGraphicFramePr>
          <p:nvPr>
            <p:custDataLst>
              <p:tags r:id="rId2"/>
            </p:custDataLst>
            <p:extLst>
              <p:ext uri="{D42A27DB-BD31-4B8C-83A1-F6EECF244321}">
                <p14:modId xmlns:p14="http://schemas.microsoft.com/office/powerpoint/2010/main" val="3518125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17" name="think-cell data - do not delete" hidden="1">
                        <a:extLst>
                          <a:ext uri="{FF2B5EF4-FFF2-40B4-BE49-F238E27FC236}">
                            <a16:creationId xmlns:a16="http://schemas.microsoft.com/office/drawing/2014/main" id="{B6A8F4A3-CEEE-E1A1-62BC-1C61A3565C1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el 15">
            <a:extLst>
              <a:ext uri="{FF2B5EF4-FFF2-40B4-BE49-F238E27FC236}">
                <a16:creationId xmlns:a16="http://schemas.microsoft.com/office/drawing/2014/main" id="{B6C00322-788A-4EA0-9027-D3887A98BC72}"/>
              </a:ext>
            </a:extLst>
          </p:cNvPr>
          <p:cNvSpPr>
            <a:spLocks noGrp="1"/>
          </p:cNvSpPr>
          <p:nvPr>
            <p:ph type="title"/>
          </p:nvPr>
        </p:nvSpPr>
        <p:spPr>
          <a:xfrm>
            <a:off x="1339893" y="649923"/>
            <a:ext cx="9778216" cy="826909"/>
          </a:xfrm>
        </p:spPr>
        <p:txBody>
          <a:bodyPr vert="horz"/>
          <a:lstStyle/>
          <a:p>
            <a:r>
              <a:rPr lang="da-DK" dirty="0"/>
              <a:t>Det nye regionsråd for Region Østdanmark </a:t>
            </a:r>
            <a:endParaRPr lang="da-DK" dirty="0">
              <a:solidFill>
                <a:schemeClr val="accent5"/>
              </a:solidFill>
            </a:endParaRPr>
          </a:p>
        </p:txBody>
      </p:sp>
      <p:cxnSp>
        <p:nvCxnSpPr>
          <p:cNvPr id="3" name="Straight Connector 15">
            <a:extLst>
              <a:ext uri="{FF2B5EF4-FFF2-40B4-BE49-F238E27FC236}">
                <a16:creationId xmlns:a16="http://schemas.microsoft.com/office/drawing/2014/main" id="{FA03FDB1-1FE9-1C2B-063D-63C9CECA0645}"/>
              </a:ext>
            </a:extLst>
          </p:cNvPr>
          <p:cNvCxnSpPr/>
          <p:nvPr/>
        </p:nvCxnSpPr>
        <p:spPr>
          <a:xfrm>
            <a:off x="8267764" y="2700983"/>
            <a:ext cx="324000" cy="0"/>
          </a:xfrm>
          <a:prstGeom prst="line">
            <a:avLst/>
          </a:prstGeom>
          <a:ln w="31750" cap="rnd">
            <a:solidFill>
              <a:srgbClr val="ACAFB1"/>
            </a:solidFill>
            <a:prstDash val="sysDot"/>
            <a:round/>
          </a:ln>
        </p:spPr>
        <p:style>
          <a:lnRef idx="1">
            <a:schemeClr val="accent1"/>
          </a:lnRef>
          <a:fillRef idx="0">
            <a:schemeClr val="accent1"/>
          </a:fillRef>
          <a:effectRef idx="0">
            <a:schemeClr val="accent1"/>
          </a:effectRef>
          <a:fontRef idx="minor">
            <a:schemeClr val="tx1"/>
          </a:fontRef>
        </p:style>
      </p:cxnSp>
      <p:sp>
        <p:nvSpPr>
          <p:cNvPr id="5" name="Oval 11">
            <a:extLst>
              <a:ext uri="{FF2B5EF4-FFF2-40B4-BE49-F238E27FC236}">
                <a16:creationId xmlns:a16="http://schemas.microsoft.com/office/drawing/2014/main" id="{93F63434-2306-6141-7A29-257F0B13D9B9}"/>
              </a:ext>
            </a:extLst>
          </p:cNvPr>
          <p:cNvSpPr/>
          <p:nvPr/>
        </p:nvSpPr>
        <p:spPr>
          <a:xfrm>
            <a:off x="7724388" y="2036861"/>
            <a:ext cx="1342732" cy="1344117"/>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8" name="Oval 10">
            <a:extLst>
              <a:ext uri="{FF2B5EF4-FFF2-40B4-BE49-F238E27FC236}">
                <a16:creationId xmlns:a16="http://schemas.microsoft.com/office/drawing/2014/main" id="{801A98F1-B794-7905-FB46-25B5E1E4DFD9}"/>
              </a:ext>
            </a:extLst>
          </p:cNvPr>
          <p:cNvSpPr/>
          <p:nvPr/>
        </p:nvSpPr>
        <p:spPr>
          <a:xfrm>
            <a:off x="5394578" y="2036861"/>
            <a:ext cx="1342732" cy="1344117"/>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0" name="Oval 66">
            <a:extLst>
              <a:ext uri="{FF2B5EF4-FFF2-40B4-BE49-F238E27FC236}">
                <a16:creationId xmlns:a16="http://schemas.microsoft.com/office/drawing/2014/main" id="{664E1C70-D275-47DB-D15A-0E8C2CF9E5E3}"/>
              </a:ext>
            </a:extLst>
          </p:cNvPr>
          <p:cNvSpPr/>
          <p:nvPr/>
        </p:nvSpPr>
        <p:spPr>
          <a:xfrm>
            <a:off x="2977107" y="2036861"/>
            <a:ext cx="1342732" cy="1344117"/>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cxnSp>
        <p:nvCxnSpPr>
          <p:cNvPr id="11" name="Straight Connector 78">
            <a:extLst>
              <a:ext uri="{FF2B5EF4-FFF2-40B4-BE49-F238E27FC236}">
                <a16:creationId xmlns:a16="http://schemas.microsoft.com/office/drawing/2014/main" id="{6527ECD0-1A0F-13F7-6D61-10926E072FE0}"/>
              </a:ext>
            </a:extLst>
          </p:cNvPr>
          <p:cNvCxnSpPr>
            <a:cxnSpLocks/>
            <a:stCxn id="10" idx="6"/>
            <a:endCxn id="8" idx="2"/>
          </p:cNvCxnSpPr>
          <p:nvPr/>
        </p:nvCxnSpPr>
        <p:spPr>
          <a:xfrm>
            <a:off x="4319839" y="2708920"/>
            <a:ext cx="1074739" cy="0"/>
          </a:xfrm>
          <a:prstGeom prst="line">
            <a:avLst/>
          </a:prstGeom>
          <a:ln w="31750" cap="rnd">
            <a:solidFill>
              <a:srgbClr val="E2DED9"/>
            </a:solidFill>
            <a:prstDash val="sysDot"/>
            <a:round/>
          </a:ln>
        </p:spPr>
        <p:style>
          <a:lnRef idx="1">
            <a:schemeClr val="accent1"/>
          </a:lnRef>
          <a:fillRef idx="0">
            <a:schemeClr val="accent1"/>
          </a:fillRef>
          <a:effectRef idx="0">
            <a:schemeClr val="accent1"/>
          </a:effectRef>
          <a:fontRef idx="minor">
            <a:schemeClr val="tx1"/>
          </a:fontRef>
        </p:style>
      </p:cxnSp>
      <p:cxnSp>
        <p:nvCxnSpPr>
          <p:cNvPr id="12" name="Straight Connector 83">
            <a:extLst>
              <a:ext uri="{FF2B5EF4-FFF2-40B4-BE49-F238E27FC236}">
                <a16:creationId xmlns:a16="http://schemas.microsoft.com/office/drawing/2014/main" id="{5C2635B2-4EF5-379A-08C5-C128C133E569}"/>
              </a:ext>
            </a:extLst>
          </p:cNvPr>
          <p:cNvCxnSpPr>
            <a:cxnSpLocks/>
            <a:stCxn id="8" idx="6"/>
            <a:endCxn id="5" idx="2"/>
          </p:cNvCxnSpPr>
          <p:nvPr/>
        </p:nvCxnSpPr>
        <p:spPr>
          <a:xfrm>
            <a:off x="6737310" y="2708920"/>
            <a:ext cx="987078" cy="0"/>
          </a:xfrm>
          <a:prstGeom prst="line">
            <a:avLst/>
          </a:prstGeom>
          <a:ln w="31750" cap="rnd">
            <a:solidFill>
              <a:srgbClr val="E2DED9"/>
            </a:solidFill>
            <a:prstDash val="sysDot"/>
            <a:round/>
          </a:ln>
        </p:spPr>
        <p:style>
          <a:lnRef idx="1">
            <a:schemeClr val="accent1"/>
          </a:lnRef>
          <a:fillRef idx="0">
            <a:schemeClr val="accent1"/>
          </a:fillRef>
          <a:effectRef idx="0">
            <a:schemeClr val="accent1"/>
          </a:effectRef>
          <a:fontRef idx="minor">
            <a:schemeClr val="tx1"/>
          </a:fontRef>
        </p:style>
      </p:cxnSp>
      <p:sp>
        <p:nvSpPr>
          <p:cNvPr id="56" name="TextBox 17">
            <a:extLst>
              <a:ext uri="{FF2B5EF4-FFF2-40B4-BE49-F238E27FC236}">
                <a16:creationId xmlns:a16="http://schemas.microsoft.com/office/drawing/2014/main" id="{A99EFC3A-E7B1-8B79-481F-C5AED3E720AB}"/>
              </a:ext>
            </a:extLst>
          </p:cNvPr>
          <p:cNvSpPr txBox="1"/>
          <p:nvPr/>
        </p:nvSpPr>
        <p:spPr>
          <a:xfrm>
            <a:off x="2606631" y="3540508"/>
            <a:ext cx="2053047" cy="461665"/>
          </a:xfrm>
          <a:prstGeom prst="rect">
            <a:avLst/>
          </a:prstGeom>
          <a:noFill/>
        </p:spPr>
        <p:txBody>
          <a:bodyPr wrap="square" rtlCol="0">
            <a:spAutoFit/>
          </a:bodyPr>
          <a:lstStyle/>
          <a:p>
            <a:pPr algn="ctr">
              <a:lnSpc>
                <a:spcPct val="100000"/>
              </a:lnSpc>
              <a:spcAft>
                <a:spcPts val="0"/>
              </a:spcAft>
            </a:pPr>
            <a:r>
              <a:rPr lang="da-DK" sz="1200" b="1" dirty="0">
                <a:solidFill>
                  <a:schemeClr val="accent5"/>
                </a:solidFill>
              </a:rPr>
              <a:t>Regionsråd for Region Østdanmark  </a:t>
            </a:r>
            <a:endParaRPr lang="da-DK" sz="1200" b="0" i="0" u="none" strike="noStrike" baseline="0" dirty="0">
              <a:solidFill>
                <a:srgbClr val="000000"/>
              </a:solidFill>
            </a:endParaRPr>
          </a:p>
        </p:txBody>
      </p:sp>
      <p:pic>
        <p:nvPicPr>
          <p:cNvPr id="27" name="Grafik 26" descr="Sygehus kontur">
            <a:extLst>
              <a:ext uri="{FF2B5EF4-FFF2-40B4-BE49-F238E27FC236}">
                <a16:creationId xmlns:a16="http://schemas.microsoft.com/office/drawing/2014/main" id="{37DFF7E3-DC19-C47F-F6B2-24D1E2ADB10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79185" y="2196391"/>
            <a:ext cx="914400" cy="914400"/>
          </a:xfrm>
          <a:prstGeom prst="rect">
            <a:avLst/>
          </a:prstGeom>
        </p:spPr>
      </p:pic>
      <p:sp>
        <p:nvSpPr>
          <p:cNvPr id="32" name="TextBox 17">
            <a:extLst>
              <a:ext uri="{FF2B5EF4-FFF2-40B4-BE49-F238E27FC236}">
                <a16:creationId xmlns:a16="http://schemas.microsoft.com/office/drawing/2014/main" id="{DAE3683B-9311-3D17-9F3B-202D6C0EA15D}"/>
              </a:ext>
            </a:extLst>
          </p:cNvPr>
          <p:cNvSpPr txBox="1"/>
          <p:nvPr/>
        </p:nvSpPr>
        <p:spPr>
          <a:xfrm>
            <a:off x="5039421" y="3552120"/>
            <a:ext cx="2053047" cy="276999"/>
          </a:xfrm>
          <a:prstGeom prst="rect">
            <a:avLst/>
          </a:prstGeom>
          <a:noFill/>
        </p:spPr>
        <p:txBody>
          <a:bodyPr wrap="square" rtlCol="0">
            <a:spAutoFit/>
          </a:bodyPr>
          <a:lstStyle/>
          <a:p>
            <a:pPr algn="ctr">
              <a:lnSpc>
                <a:spcPct val="100000"/>
              </a:lnSpc>
              <a:spcAft>
                <a:spcPts val="0"/>
              </a:spcAft>
            </a:pPr>
            <a:r>
              <a:rPr lang="da-DK" sz="1200" b="1" dirty="0">
                <a:solidFill>
                  <a:schemeClr val="accent5"/>
                </a:solidFill>
              </a:rPr>
              <a:t>Implementeringsaftale</a:t>
            </a:r>
          </a:p>
        </p:txBody>
      </p:sp>
      <p:pic>
        <p:nvPicPr>
          <p:cNvPr id="35" name="Grafik 34" descr="Programmør kontur">
            <a:extLst>
              <a:ext uri="{FF2B5EF4-FFF2-40B4-BE49-F238E27FC236}">
                <a16:creationId xmlns:a16="http://schemas.microsoft.com/office/drawing/2014/main" id="{54618B63-A4BB-82B8-B4B8-F8170A2FDB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32256" y="2191501"/>
            <a:ext cx="914400" cy="914400"/>
          </a:xfrm>
          <a:prstGeom prst="rect">
            <a:avLst/>
          </a:prstGeom>
        </p:spPr>
      </p:pic>
      <p:sp>
        <p:nvSpPr>
          <p:cNvPr id="38" name="TextBox 17">
            <a:extLst>
              <a:ext uri="{FF2B5EF4-FFF2-40B4-BE49-F238E27FC236}">
                <a16:creationId xmlns:a16="http://schemas.microsoft.com/office/drawing/2014/main" id="{5B2A496D-BFD1-3FB2-510B-B0FBAAFD8DE8}"/>
              </a:ext>
            </a:extLst>
          </p:cNvPr>
          <p:cNvSpPr txBox="1"/>
          <p:nvPr/>
        </p:nvSpPr>
        <p:spPr>
          <a:xfrm>
            <a:off x="7369231" y="3552120"/>
            <a:ext cx="2053047" cy="276999"/>
          </a:xfrm>
          <a:prstGeom prst="rect">
            <a:avLst/>
          </a:prstGeom>
          <a:noFill/>
        </p:spPr>
        <p:txBody>
          <a:bodyPr wrap="square" rtlCol="0">
            <a:spAutoFit/>
          </a:bodyPr>
          <a:lstStyle/>
          <a:p>
            <a:pPr algn="ctr">
              <a:lnSpc>
                <a:spcPct val="100000"/>
              </a:lnSpc>
              <a:spcAft>
                <a:spcPts val="0"/>
              </a:spcAft>
            </a:pPr>
            <a:r>
              <a:rPr lang="da-DK" sz="1200" b="1" dirty="0">
                <a:solidFill>
                  <a:schemeClr val="accent5"/>
                </a:solidFill>
              </a:rPr>
              <a:t>Geografi </a:t>
            </a:r>
          </a:p>
        </p:txBody>
      </p:sp>
      <p:sp>
        <p:nvSpPr>
          <p:cNvPr id="40" name="TextBox 17">
            <a:extLst>
              <a:ext uri="{FF2B5EF4-FFF2-40B4-BE49-F238E27FC236}">
                <a16:creationId xmlns:a16="http://schemas.microsoft.com/office/drawing/2014/main" id="{29F2A751-B550-813F-F732-424EBFC30D8F}"/>
              </a:ext>
            </a:extLst>
          </p:cNvPr>
          <p:cNvSpPr txBox="1"/>
          <p:nvPr/>
        </p:nvSpPr>
        <p:spPr>
          <a:xfrm>
            <a:off x="8627556" y="3328225"/>
            <a:ext cx="2053047" cy="492443"/>
          </a:xfrm>
          <a:prstGeom prst="rect">
            <a:avLst/>
          </a:prstGeom>
          <a:noFill/>
        </p:spPr>
        <p:txBody>
          <a:bodyPr wrap="square" rtlCol="0">
            <a:spAutoFit/>
          </a:bodyPr>
          <a:lstStyle/>
          <a:p>
            <a:pPr algn="ctr">
              <a:lnSpc>
                <a:spcPct val="100000"/>
              </a:lnSpc>
              <a:spcAft>
                <a:spcPts val="0"/>
              </a:spcAft>
            </a:pPr>
            <a:endParaRPr lang="da-DK" sz="1200" dirty="0">
              <a:solidFill>
                <a:schemeClr val="accent5"/>
              </a:solidFill>
            </a:endParaRPr>
          </a:p>
          <a:p>
            <a:pPr algn="ctr">
              <a:lnSpc>
                <a:spcPct val="100000"/>
              </a:lnSpc>
              <a:spcAft>
                <a:spcPts val="0"/>
              </a:spcAft>
            </a:pPr>
            <a:endParaRPr lang="da-DK" sz="1400" dirty="0">
              <a:solidFill>
                <a:schemeClr val="accent5"/>
              </a:solidFill>
              <a:ea typeface="Arial" charset="0"/>
              <a:cs typeface="Arial" charset="0"/>
            </a:endParaRPr>
          </a:p>
        </p:txBody>
      </p:sp>
      <p:pic>
        <p:nvPicPr>
          <p:cNvPr id="4" name="Grafik 3" descr="Kort med knappenål med massiv udfyldning">
            <a:extLst>
              <a:ext uri="{FF2B5EF4-FFF2-40B4-BE49-F238E27FC236}">
                <a16:creationId xmlns:a16="http://schemas.microsoft.com/office/drawing/2014/main" id="{18DFA042-4F6C-A074-D2B5-D3CA9333D50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938554" y="2233213"/>
            <a:ext cx="914400" cy="914400"/>
          </a:xfrm>
          <a:prstGeom prst="rect">
            <a:avLst/>
          </a:prstGeom>
        </p:spPr>
      </p:pic>
      <p:sp>
        <p:nvSpPr>
          <p:cNvPr id="7" name="TextBox 17">
            <a:extLst>
              <a:ext uri="{FF2B5EF4-FFF2-40B4-BE49-F238E27FC236}">
                <a16:creationId xmlns:a16="http://schemas.microsoft.com/office/drawing/2014/main" id="{27C85D7E-7F3F-40DD-6CC1-2F2D6C7660E4}"/>
              </a:ext>
            </a:extLst>
          </p:cNvPr>
          <p:cNvSpPr txBox="1"/>
          <p:nvPr/>
        </p:nvSpPr>
        <p:spPr>
          <a:xfrm>
            <a:off x="2606631" y="4151401"/>
            <a:ext cx="2053047" cy="2862322"/>
          </a:xfrm>
          <a:prstGeom prst="rect">
            <a:avLst/>
          </a:prstGeom>
          <a:noFill/>
        </p:spPr>
        <p:txBody>
          <a:bodyPr wrap="square" rtlCol="0">
            <a:spAutoFit/>
          </a:bodyPr>
          <a:lstStyle/>
          <a:p>
            <a:pPr marL="171450" indent="-171450">
              <a:buFont typeface="Arial" panose="020B0604020202020204" pitchFamily="34" charset="0"/>
              <a:buChar char="•"/>
            </a:pPr>
            <a:r>
              <a:rPr lang="da-DK" sz="1200" b="0" i="0" u="none" strike="noStrike" baseline="0" dirty="0">
                <a:solidFill>
                  <a:srgbClr val="000000"/>
                </a:solidFill>
              </a:rPr>
              <a:t>Det nyvalgte regionsråd for den kommende Region Østdanmark  fungerer i 2026 som forberedende udvalg of om skal forberede etablering af den nye region.</a:t>
            </a:r>
          </a:p>
          <a:p>
            <a:pPr marL="171450" indent="-171450">
              <a:buFont typeface="Arial" panose="020B0604020202020204" pitchFamily="34" charset="0"/>
              <a:buChar char="•"/>
            </a:pPr>
            <a:endParaRPr lang="da-DK" sz="1200" dirty="0">
              <a:solidFill>
                <a:schemeClr val="accent5"/>
              </a:solidFill>
              <a:ea typeface="Arial" charset="0"/>
              <a:cs typeface="Arial" charset="0"/>
            </a:endParaRPr>
          </a:p>
          <a:p>
            <a:pPr marL="171450" indent="-171450">
              <a:buFont typeface="Arial" panose="020B0604020202020204" pitchFamily="34" charset="0"/>
              <a:buChar char="•"/>
            </a:pPr>
            <a:r>
              <a:rPr lang="da-DK" sz="1200" dirty="0">
                <a:solidFill>
                  <a:schemeClr val="accent5"/>
                </a:solidFill>
                <a:ea typeface="Arial" charset="0"/>
                <a:cs typeface="Arial" charset="0"/>
              </a:rPr>
              <a:t>Regionsrådet kommer til at bestå af 47 medlemmer. Der etableres 6 sundhedsråd.</a:t>
            </a:r>
            <a:endParaRPr lang="en-GB" sz="1200" dirty="0">
              <a:solidFill>
                <a:schemeClr val="accent5"/>
              </a:solidFill>
              <a:ea typeface="Arial" charset="0"/>
              <a:cs typeface="Arial" charset="0"/>
            </a:endParaRPr>
          </a:p>
          <a:p>
            <a:pPr>
              <a:lnSpc>
                <a:spcPct val="100000"/>
              </a:lnSpc>
              <a:spcAft>
                <a:spcPts val="0"/>
              </a:spcAft>
            </a:pPr>
            <a:endParaRPr lang="da-DK" sz="1200" b="0" i="0" u="none" strike="noStrike" baseline="0" dirty="0">
              <a:solidFill>
                <a:srgbClr val="000000"/>
              </a:solidFill>
            </a:endParaRPr>
          </a:p>
        </p:txBody>
      </p:sp>
      <p:sp>
        <p:nvSpPr>
          <p:cNvPr id="9" name="TextBox 17">
            <a:extLst>
              <a:ext uri="{FF2B5EF4-FFF2-40B4-BE49-F238E27FC236}">
                <a16:creationId xmlns:a16="http://schemas.microsoft.com/office/drawing/2014/main" id="{B43CDC52-960F-41CC-4D79-C0168CB34D44}"/>
              </a:ext>
            </a:extLst>
          </p:cNvPr>
          <p:cNvSpPr txBox="1"/>
          <p:nvPr/>
        </p:nvSpPr>
        <p:spPr>
          <a:xfrm>
            <a:off x="5062932" y="4151401"/>
            <a:ext cx="2053047" cy="1384995"/>
          </a:xfrm>
          <a:prstGeom prst="rect">
            <a:avLst/>
          </a:prstGeom>
          <a:noFill/>
        </p:spPr>
        <p:txBody>
          <a:bodyPr wrap="square" rtlCol="0">
            <a:spAutoFit/>
          </a:bodyPr>
          <a:lstStyle/>
          <a:p>
            <a:pPr marL="171450" indent="-171450">
              <a:buFont typeface="Arial" panose="020B0604020202020204" pitchFamily="34" charset="0"/>
              <a:buChar char="•"/>
            </a:pPr>
            <a:r>
              <a:rPr lang="da-DK" sz="1200" b="0" i="0" u="none" strike="noStrike" baseline="0" dirty="0">
                <a:solidFill>
                  <a:srgbClr val="000000"/>
                </a:solidFill>
              </a:rPr>
              <a:t>Regeringen vil i foråret 2026 indgå en særskilt implementeringsaftale med det forberedende regionsråd i Region Østdanmark om sammenlægningen.</a:t>
            </a:r>
          </a:p>
        </p:txBody>
      </p:sp>
      <p:sp>
        <p:nvSpPr>
          <p:cNvPr id="14" name="TextBox 17">
            <a:extLst>
              <a:ext uri="{FF2B5EF4-FFF2-40B4-BE49-F238E27FC236}">
                <a16:creationId xmlns:a16="http://schemas.microsoft.com/office/drawing/2014/main" id="{0FF99F63-4E26-E014-5ABD-04BB6C9C3DB4}"/>
              </a:ext>
            </a:extLst>
          </p:cNvPr>
          <p:cNvSpPr txBox="1"/>
          <p:nvPr/>
        </p:nvSpPr>
        <p:spPr>
          <a:xfrm>
            <a:off x="7403240" y="4151401"/>
            <a:ext cx="2053047" cy="1938992"/>
          </a:xfrm>
          <a:prstGeom prst="rect">
            <a:avLst/>
          </a:prstGeom>
          <a:noFill/>
        </p:spPr>
        <p:txBody>
          <a:bodyPr wrap="square" rtlCol="0">
            <a:spAutoFit/>
          </a:bodyPr>
          <a:lstStyle/>
          <a:p>
            <a:pPr marL="171450" indent="-171450">
              <a:buFont typeface="Arial" panose="020B0604020202020204" pitchFamily="34" charset="0"/>
              <a:buChar char="•"/>
            </a:pPr>
            <a:r>
              <a:rPr lang="da-DK" sz="1200" b="0" i="0" u="none" strike="noStrike" baseline="0" dirty="0">
                <a:solidFill>
                  <a:srgbClr val="000000"/>
                </a:solidFill>
              </a:rPr>
              <a:t>Den nye Region Østdanmark får hovedsæde i Sorø. </a:t>
            </a:r>
          </a:p>
          <a:p>
            <a:pPr marL="171450" indent="-171450">
              <a:buFont typeface="Arial" panose="020B0604020202020204" pitchFamily="34" charset="0"/>
              <a:buChar char="•"/>
            </a:pPr>
            <a:endParaRPr lang="da-DK" sz="1200" b="0" i="0" u="none" strike="noStrike" baseline="0" dirty="0">
              <a:solidFill>
                <a:srgbClr val="000000"/>
              </a:solidFill>
            </a:endParaRPr>
          </a:p>
          <a:p>
            <a:pPr marL="171450" indent="-171450">
              <a:buFont typeface="Arial" panose="020B0604020202020204" pitchFamily="34" charset="0"/>
              <a:buChar char="•"/>
            </a:pPr>
            <a:r>
              <a:rPr lang="da-DK" sz="1200" b="0" i="0" u="none" strike="noStrike" baseline="0" dirty="0">
                <a:solidFill>
                  <a:srgbClr val="000000"/>
                </a:solidFill>
              </a:rPr>
              <a:t>Det nuværende hovedsæde for Region Hovedstaden i Hillerød vil fortsat kunne danne rammen om en række regionale opgaver. </a:t>
            </a:r>
          </a:p>
        </p:txBody>
      </p:sp>
    </p:spTree>
    <p:custDataLst>
      <p:tags r:id="rId1"/>
    </p:custDataLst>
    <p:extLst>
      <p:ext uri="{BB962C8B-B14F-4D97-AF65-F5344CB8AC3E}">
        <p14:creationId xmlns:p14="http://schemas.microsoft.com/office/powerpoint/2010/main" val="39647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2853" y="538353"/>
            <a:ext cx="10826292" cy="546303"/>
          </a:xfrm>
          <a:prstGeom prst="rect">
            <a:avLst/>
          </a:prstGeom>
        </p:spPr>
        <p:txBody>
          <a:bodyPr vert="horz" wrap="square" lIns="0" tIns="71120" rIns="0" bIns="0" rtlCol="0">
            <a:spAutoFit/>
          </a:bodyPr>
          <a:lstStyle/>
          <a:p>
            <a:pPr marL="12700" marR="5080">
              <a:lnSpc>
                <a:spcPts val="3670"/>
              </a:lnSpc>
              <a:spcBef>
                <a:spcPts val="560"/>
              </a:spcBef>
            </a:pPr>
            <a:r>
              <a:rPr lang="da-DK" sz="3400" dirty="0"/>
              <a:t>Struktur sundhedsråd</a:t>
            </a:r>
            <a:endParaRPr sz="3400" dirty="0"/>
          </a:p>
        </p:txBody>
      </p:sp>
      <p:pic>
        <p:nvPicPr>
          <p:cNvPr id="3" name="object 3"/>
          <p:cNvPicPr/>
          <p:nvPr/>
        </p:nvPicPr>
        <p:blipFill>
          <a:blip r:embed="rId3" cstate="print"/>
          <a:stretch>
            <a:fillRect/>
          </a:stretch>
        </p:blipFill>
        <p:spPr>
          <a:xfrm>
            <a:off x="921906" y="2060925"/>
            <a:ext cx="9074882" cy="3044179"/>
          </a:xfrm>
          <a:prstGeom prst="rect">
            <a:avLst/>
          </a:prstGeom>
        </p:spPr>
      </p:pic>
      <p:sp>
        <p:nvSpPr>
          <p:cNvPr id="4" name="Tekstfelt 3">
            <a:extLst>
              <a:ext uri="{FF2B5EF4-FFF2-40B4-BE49-F238E27FC236}">
                <a16:creationId xmlns:a16="http://schemas.microsoft.com/office/drawing/2014/main" id="{FBE4D88B-C2E5-BBEF-FE02-84613CBD4ED0}"/>
              </a:ext>
            </a:extLst>
          </p:cNvPr>
          <p:cNvSpPr txBox="1"/>
          <p:nvPr/>
        </p:nvSpPr>
        <p:spPr>
          <a:xfrm>
            <a:off x="10210800" y="6611779"/>
            <a:ext cx="2057400" cy="246221"/>
          </a:xfrm>
          <a:prstGeom prst="rect">
            <a:avLst/>
          </a:prstGeom>
          <a:noFill/>
        </p:spPr>
        <p:txBody>
          <a:bodyPr wrap="square" rtlCol="0">
            <a:spAutoFit/>
          </a:bodyPr>
          <a:lstStyle/>
          <a:p>
            <a:r>
              <a:rPr lang="da-DK" sz="1000" dirty="0">
                <a:solidFill>
                  <a:schemeClr val="tx2"/>
                </a:solidFill>
              </a:rPr>
              <a:t>Illustration fra sundhedsudspillet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CED51B9-FCF3-0DC1-4FBF-5F6754B9AE0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12" name="think-cell data - do not delete" hidden="1">
                        <a:extLst>
                          <a:ext uri="{FF2B5EF4-FFF2-40B4-BE49-F238E27FC236}">
                            <a16:creationId xmlns:a16="http://schemas.microsoft.com/office/drawing/2014/main" id="{FCED51B9-FCF3-0DC1-4FBF-5F6754B9AE0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11" name="Billede 10">
            <a:extLst>
              <a:ext uri="{FF2B5EF4-FFF2-40B4-BE49-F238E27FC236}">
                <a16:creationId xmlns:a16="http://schemas.microsoft.com/office/drawing/2014/main" id="{24EBF894-0C24-1370-118C-1316C5F20E3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52400" y="-17929"/>
            <a:ext cx="8186198" cy="6824339"/>
          </a:xfrm>
          <a:prstGeom prst="rect">
            <a:avLst/>
          </a:prstGeom>
        </p:spPr>
      </p:pic>
      <p:pic>
        <p:nvPicPr>
          <p:cNvPr id="9" name="Billede 8" descr="Et billede, der indeholder tekst, skærmbillede, Font/skrifttype, nummer/tal&#10;&#10;Automatisk genereret beskrivelse">
            <a:extLst>
              <a:ext uri="{FF2B5EF4-FFF2-40B4-BE49-F238E27FC236}">
                <a16:creationId xmlns:a16="http://schemas.microsoft.com/office/drawing/2014/main" id="{86F23F1B-A0E8-011D-1558-D652DB9B80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10200" y="2057400"/>
            <a:ext cx="6749670" cy="3310261"/>
          </a:xfrm>
          <a:prstGeom prst="rect">
            <a:avLst/>
          </a:prstGeom>
        </p:spPr>
      </p:pic>
      <p:sp>
        <p:nvSpPr>
          <p:cNvPr id="13" name="object 5">
            <a:extLst>
              <a:ext uri="{FF2B5EF4-FFF2-40B4-BE49-F238E27FC236}">
                <a16:creationId xmlns:a16="http://schemas.microsoft.com/office/drawing/2014/main" id="{BFE0AFA5-EC03-DEB2-818F-81E2DE9BD775}"/>
              </a:ext>
            </a:extLst>
          </p:cNvPr>
          <p:cNvSpPr txBox="1">
            <a:spLocks/>
          </p:cNvSpPr>
          <p:nvPr/>
        </p:nvSpPr>
        <p:spPr>
          <a:xfrm>
            <a:off x="2895600" y="457200"/>
            <a:ext cx="7196763" cy="664284"/>
          </a:xfrm>
          <a:prstGeom prst="rect">
            <a:avLst/>
          </a:prstGeom>
        </p:spPr>
        <p:txBody>
          <a:bodyPr vert="horz" wrap="square" lIns="0" tIns="48260" rIns="0" bIns="0" rtlCol="0">
            <a:spAutoFit/>
          </a:bodyPr>
          <a:lstStyle>
            <a:lvl1pPr>
              <a:defRPr>
                <a:latin typeface="+mj-lt"/>
                <a:ea typeface="+mj-ea"/>
                <a:cs typeface="+mj-cs"/>
              </a:defRPr>
            </a:lvl1pPr>
          </a:lstStyle>
          <a:p>
            <a:pPr marL="12065" marR="5080" indent="5080" algn="ctr">
              <a:lnSpc>
                <a:spcPts val="2400"/>
              </a:lnSpc>
              <a:spcBef>
                <a:spcPts val="380"/>
              </a:spcBef>
            </a:pPr>
            <a:r>
              <a:rPr lang="da-DK" sz="2200" spc="55" dirty="0">
                <a:latin typeface="Segoe UI Black" panose="020B0A02040204020203" pitchFamily="34" charset="0"/>
                <a:ea typeface="Segoe UI Black" panose="020B0A02040204020203" pitchFamily="34" charset="0"/>
              </a:rPr>
              <a:t>Sundhedsråd og foreløbig</a:t>
            </a:r>
            <a:r>
              <a:rPr lang="da-DK" sz="2200" spc="-105" dirty="0">
                <a:latin typeface="Segoe UI Black" panose="020B0A02040204020203" pitchFamily="34" charset="0"/>
                <a:ea typeface="Segoe UI Black" panose="020B0A02040204020203" pitchFamily="34" charset="0"/>
              </a:rPr>
              <a:t> </a:t>
            </a:r>
            <a:r>
              <a:rPr lang="da-DK" sz="2200" spc="110" dirty="0">
                <a:latin typeface="Segoe UI Black" panose="020B0A02040204020203" pitchFamily="34" charset="0"/>
                <a:ea typeface="Segoe UI Black" panose="020B0A02040204020203" pitchFamily="34" charset="0"/>
              </a:rPr>
              <a:t>fordeling</a:t>
            </a:r>
            <a:r>
              <a:rPr lang="da-DK" sz="2200" spc="-105" dirty="0">
                <a:latin typeface="Segoe UI Black" panose="020B0A02040204020203" pitchFamily="34" charset="0"/>
                <a:ea typeface="Segoe UI Black" panose="020B0A02040204020203" pitchFamily="34" charset="0"/>
              </a:rPr>
              <a:t> </a:t>
            </a:r>
            <a:r>
              <a:rPr lang="da-DK" sz="2200" spc="180" dirty="0">
                <a:latin typeface="Segoe UI Black" panose="020B0A02040204020203" pitchFamily="34" charset="0"/>
                <a:ea typeface="Segoe UI Black" panose="020B0A02040204020203" pitchFamily="34" charset="0"/>
              </a:rPr>
              <a:t>af</a:t>
            </a:r>
            <a:r>
              <a:rPr lang="da-DK" sz="2200" spc="-145" dirty="0">
                <a:latin typeface="Segoe UI Black" panose="020B0A02040204020203" pitchFamily="34" charset="0"/>
                <a:ea typeface="Segoe UI Black" panose="020B0A02040204020203" pitchFamily="34" charset="0"/>
              </a:rPr>
              <a:t> </a:t>
            </a:r>
            <a:r>
              <a:rPr lang="da-DK" sz="2200" spc="45" dirty="0">
                <a:latin typeface="Segoe UI Black" panose="020B0A02040204020203" pitchFamily="34" charset="0"/>
                <a:ea typeface="Segoe UI Black" panose="020B0A02040204020203" pitchFamily="34" charset="0"/>
              </a:rPr>
              <a:t>midler</a:t>
            </a:r>
            <a:r>
              <a:rPr lang="da-DK" sz="2200" spc="550" dirty="0">
                <a:latin typeface="Segoe UI Black" panose="020B0A02040204020203" pitchFamily="34" charset="0"/>
                <a:ea typeface="Segoe UI Black" panose="020B0A02040204020203" pitchFamily="34" charset="0"/>
              </a:rPr>
              <a:t> </a:t>
            </a:r>
            <a:r>
              <a:rPr lang="da-DK" sz="2200" spc="80" dirty="0">
                <a:latin typeface="Segoe UI Black" panose="020B0A02040204020203" pitchFamily="34" charset="0"/>
                <a:ea typeface="Segoe UI Black" panose="020B0A02040204020203" pitchFamily="34" charset="0"/>
              </a:rPr>
              <a:t>til</a:t>
            </a:r>
            <a:r>
              <a:rPr lang="da-DK" sz="2200" spc="-165" dirty="0">
                <a:latin typeface="Segoe UI Black" panose="020B0A02040204020203" pitchFamily="34" charset="0"/>
                <a:ea typeface="Segoe UI Black" panose="020B0A02040204020203" pitchFamily="34" charset="0"/>
              </a:rPr>
              <a:t> </a:t>
            </a:r>
            <a:r>
              <a:rPr lang="da-DK" sz="2200" spc="95" dirty="0">
                <a:latin typeface="Segoe UI Black" panose="020B0A02040204020203" pitchFamily="34" charset="0"/>
                <a:ea typeface="Segoe UI Black" panose="020B0A02040204020203" pitchFamily="34" charset="0"/>
              </a:rPr>
              <a:t>bedre</a:t>
            </a:r>
            <a:r>
              <a:rPr lang="da-DK" sz="2200" spc="-110" dirty="0">
                <a:latin typeface="Segoe UI Black" panose="020B0A02040204020203" pitchFamily="34" charset="0"/>
                <a:ea typeface="Segoe UI Black" panose="020B0A02040204020203" pitchFamily="34" charset="0"/>
              </a:rPr>
              <a:t> </a:t>
            </a:r>
            <a:r>
              <a:rPr lang="da-DK" sz="2200" spc="114" dirty="0">
                <a:latin typeface="Segoe UI Black" panose="020B0A02040204020203" pitchFamily="34" charset="0"/>
                <a:ea typeface="Segoe UI Black" panose="020B0A02040204020203" pitchFamily="34" charset="0"/>
              </a:rPr>
              <a:t>lokale</a:t>
            </a:r>
            <a:r>
              <a:rPr lang="da-DK" sz="2200" spc="-114" dirty="0">
                <a:latin typeface="Segoe UI Black" panose="020B0A02040204020203" pitchFamily="34" charset="0"/>
                <a:ea typeface="Segoe UI Black" panose="020B0A02040204020203" pitchFamily="34" charset="0"/>
              </a:rPr>
              <a:t> </a:t>
            </a:r>
            <a:r>
              <a:rPr lang="da-DK" sz="2200" spc="105" dirty="0">
                <a:latin typeface="Segoe UI Black" panose="020B0A02040204020203" pitchFamily="34" charset="0"/>
                <a:ea typeface="Segoe UI Black" panose="020B0A02040204020203" pitchFamily="34" charset="0"/>
              </a:rPr>
              <a:t>fysiske</a:t>
            </a:r>
            <a:r>
              <a:rPr lang="da-DK" sz="2200" spc="-110" dirty="0">
                <a:latin typeface="Segoe UI Black" panose="020B0A02040204020203" pitchFamily="34" charset="0"/>
                <a:ea typeface="Segoe UI Black" panose="020B0A02040204020203" pitchFamily="34" charset="0"/>
              </a:rPr>
              <a:t> </a:t>
            </a:r>
            <a:r>
              <a:rPr lang="da-DK" sz="2200" spc="-10" dirty="0">
                <a:latin typeface="Segoe UI Black" panose="020B0A02040204020203" pitchFamily="34" charset="0"/>
                <a:ea typeface="Segoe UI Black" panose="020B0A02040204020203" pitchFamily="34" charset="0"/>
              </a:rPr>
              <a:t>rammer</a:t>
            </a:r>
            <a:endParaRPr lang="da-DK" sz="2200"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259815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8000" y="0"/>
            <a:ext cx="4064000" cy="6858000"/>
          </a:xfrm>
          <a:custGeom>
            <a:avLst/>
            <a:gdLst/>
            <a:ahLst/>
            <a:cxnLst/>
            <a:rect l="l" t="t" r="r" b="b"/>
            <a:pathLst>
              <a:path w="4064000" h="6858000">
                <a:moveTo>
                  <a:pt x="4064000" y="0"/>
                </a:moveTo>
                <a:lnTo>
                  <a:pt x="0" y="0"/>
                </a:lnTo>
                <a:lnTo>
                  <a:pt x="0" y="6858000"/>
                </a:lnTo>
                <a:lnTo>
                  <a:pt x="4064000" y="6858000"/>
                </a:lnTo>
                <a:lnTo>
                  <a:pt x="4064000" y="0"/>
                </a:lnTo>
                <a:close/>
              </a:path>
            </a:pathLst>
          </a:custGeom>
          <a:solidFill>
            <a:srgbClr val="D9EFFF"/>
          </a:solidFill>
        </p:spPr>
        <p:txBody>
          <a:bodyPr wrap="square" lIns="0" tIns="0" rIns="0" bIns="0" rtlCol="0"/>
          <a:lstStyle/>
          <a:p>
            <a:endParaRPr/>
          </a:p>
        </p:txBody>
      </p:sp>
      <p:grpSp>
        <p:nvGrpSpPr>
          <p:cNvPr id="3" name="object 3"/>
          <p:cNvGrpSpPr/>
          <p:nvPr/>
        </p:nvGrpSpPr>
        <p:grpSpPr>
          <a:xfrm>
            <a:off x="-1" y="0"/>
            <a:ext cx="8128000" cy="6858000"/>
            <a:chOff x="-1" y="0"/>
            <a:chExt cx="8128000" cy="6858000"/>
          </a:xfrm>
        </p:grpSpPr>
        <p:sp>
          <p:nvSpPr>
            <p:cNvPr id="4" name="object 4"/>
            <p:cNvSpPr/>
            <p:nvPr/>
          </p:nvSpPr>
          <p:spPr>
            <a:xfrm>
              <a:off x="-1" y="0"/>
              <a:ext cx="4064000" cy="6858000"/>
            </a:xfrm>
            <a:custGeom>
              <a:avLst/>
              <a:gdLst/>
              <a:ahLst/>
              <a:cxnLst/>
              <a:rect l="l" t="t" r="r" b="b"/>
              <a:pathLst>
                <a:path w="4064000" h="6858000">
                  <a:moveTo>
                    <a:pt x="4064000" y="0"/>
                  </a:moveTo>
                  <a:lnTo>
                    <a:pt x="0" y="0"/>
                  </a:lnTo>
                  <a:lnTo>
                    <a:pt x="0" y="6858000"/>
                  </a:lnTo>
                  <a:lnTo>
                    <a:pt x="4064000" y="6858000"/>
                  </a:lnTo>
                  <a:lnTo>
                    <a:pt x="4064000" y="0"/>
                  </a:lnTo>
                  <a:close/>
                </a:path>
              </a:pathLst>
            </a:custGeom>
            <a:solidFill>
              <a:srgbClr val="D9EFFF"/>
            </a:solidFill>
          </p:spPr>
          <p:txBody>
            <a:bodyPr wrap="square" lIns="0" tIns="0" rIns="0" bIns="0" rtlCol="0"/>
            <a:lstStyle/>
            <a:p>
              <a:endParaRPr/>
            </a:p>
          </p:txBody>
        </p:sp>
        <p:sp>
          <p:nvSpPr>
            <p:cNvPr id="5" name="object 5"/>
            <p:cNvSpPr/>
            <p:nvPr/>
          </p:nvSpPr>
          <p:spPr>
            <a:xfrm>
              <a:off x="4063999" y="0"/>
              <a:ext cx="4064000" cy="6858000"/>
            </a:xfrm>
            <a:custGeom>
              <a:avLst/>
              <a:gdLst/>
              <a:ahLst/>
              <a:cxnLst/>
              <a:rect l="l" t="t" r="r" b="b"/>
              <a:pathLst>
                <a:path w="4064000" h="6858000">
                  <a:moveTo>
                    <a:pt x="4064000" y="0"/>
                  </a:moveTo>
                  <a:lnTo>
                    <a:pt x="0" y="0"/>
                  </a:lnTo>
                  <a:lnTo>
                    <a:pt x="0" y="6858000"/>
                  </a:lnTo>
                  <a:lnTo>
                    <a:pt x="4064000" y="6858000"/>
                  </a:lnTo>
                  <a:lnTo>
                    <a:pt x="4064000" y="0"/>
                  </a:lnTo>
                  <a:close/>
                </a:path>
              </a:pathLst>
            </a:custGeom>
            <a:solidFill>
              <a:srgbClr val="EAF7FF"/>
            </a:solidFill>
          </p:spPr>
          <p:txBody>
            <a:bodyPr wrap="square" lIns="0" tIns="0" rIns="0" bIns="0" rtlCol="0"/>
            <a:lstStyle/>
            <a:p>
              <a:endParaRPr/>
            </a:p>
          </p:txBody>
        </p:sp>
      </p:grpSp>
      <p:sp>
        <p:nvSpPr>
          <p:cNvPr id="6" name="object 6"/>
          <p:cNvSpPr txBox="1">
            <a:spLocks noGrp="1"/>
          </p:cNvSpPr>
          <p:nvPr>
            <p:ph type="title"/>
          </p:nvPr>
        </p:nvSpPr>
        <p:spPr>
          <a:xfrm>
            <a:off x="682853" y="538353"/>
            <a:ext cx="10826292" cy="581569"/>
          </a:xfrm>
          <a:prstGeom prst="rect">
            <a:avLst/>
          </a:prstGeom>
        </p:spPr>
        <p:txBody>
          <a:bodyPr vert="horz" wrap="square" lIns="0" tIns="57785" rIns="0" bIns="0" rtlCol="0">
            <a:spAutoFit/>
          </a:bodyPr>
          <a:lstStyle/>
          <a:p>
            <a:pPr marL="103505">
              <a:lnSpc>
                <a:spcPct val="100000"/>
              </a:lnSpc>
              <a:spcBef>
                <a:spcPts val="95"/>
              </a:spcBef>
            </a:pPr>
            <a:r>
              <a:rPr sz="3400" spc="-10" dirty="0" err="1"/>
              <a:t>Sundhedsrådene</a:t>
            </a:r>
            <a:r>
              <a:rPr sz="3400" spc="-25" dirty="0"/>
              <a:t> </a:t>
            </a:r>
            <a:r>
              <a:rPr sz="3400" dirty="0"/>
              <a:t>som</a:t>
            </a:r>
            <a:r>
              <a:rPr sz="3400" spc="-65" dirty="0"/>
              <a:t> </a:t>
            </a:r>
            <a:r>
              <a:rPr sz="3400" dirty="0"/>
              <a:t>motor</a:t>
            </a:r>
            <a:r>
              <a:rPr sz="3400" spc="-60" dirty="0"/>
              <a:t> </a:t>
            </a:r>
            <a:r>
              <a:rPr sz="3400" dirty="0"/>
              <a:t>for</a:t>
            </a:r>
            <a:r>
              <a:rPr sz="3400" spc="-55" dirty="0"/>
              <a:t> </a:t>
            </a:r>
            <a:r>
              <a:rPr sz="3400" dirty="0"/>
              <a:t>det</a:t>
            </a:r>
            <a:r>
              <a:rPr sz="3400" spc="-60" dirty="0"/>
              <a:t> </a:t>
            </a:r>
            <a:r>
              <a:rPr sz="3400" spc="-20" dirty="0"/>
              <a:t>nære</a:t>
            </a:r>
            <a:endParaRPr sz="3400" dirty="0"/>
          </a:p>
        </p:txBody>
      </p:sp>
      <p:sp>
        <p:nvSpPr>
          <p:cNvPr id="7" name="object 7"/>
          <p:cNvSpPr txBox="1"/>
          <p:nvPr/>
        </p:nvSpPr>
        <p:spPr>
          <a:xfrm>
            <a:off x="8735314" y="1635378"/>
            <a:ext cx="2826385" cy="299720"/>
          </a:xfrm>
          <a:prstGeom prst="rect">
            <a:avLst/>
          </a:prstGeom>
        </p:spPr>
        <p:txBody>
          <a:bodyPr vert="horz" wrap="square" lIns="0" tIns="12700" rIns="0" bIns="0" rtlCol="0">
            <a:spAutoFit/>
          </a:bodyPr>
          <a:lstStyle/>
          <a:p>
            <a:pPr marL="12700">
              <a:lnSpc>
                <a:spcPct val="100000"/>
              </a:lnSpc>
              <a:spcBef>
                <a:spcPts val="100"/>
              </a:spcBef>
            </a:pPr>
            <a:r>
              <a:rPr sz="1800" b="0" dirty="0">
                <a:solidFill>
                  <a:srgbClr val="001D30"/>
                </a:solidFill>
                <a:latin typeface="Segoe UI Semilight"/>
                <a:cs typeface="Segoe UI Semilight"/>
              </a:rPr>
              <a:t>Centrale</a:t>
            </a:r>
            <a:r>
              <a:rPr sz="1800" b="0" spc="-50" dirty="0">
                <a:solidFill>
                  <a:srgbClr val="001D30"/>
                </a:solidFill>
                <a:latin typeface="Segoe UI Semilight"/>
                <a:cs typeface="Segoe UI Semilight"/>
              </a:rPr>
              <a:t> </a:t>
            </a:r>
            <a:r>
              <a:rPr sz="1800" b="0" spc="-10" dirty="0">
                <a:solidFill>
                  <a:srgbClr val="001D30"/>
                </a:solidFill>
                <a:latin typeface="Segoe UI Semilight"/>
                <a:cs typeface="Segoe UI Semilight"/>
              </a:rPr>
              <a:t>strategiske</a:t>
            </a:r>
            <a:r>
              <a:rPr sz="1800" b="0" spc="-45" dirty="0">
                <a:solidFill>
                  <a:srgbClr val="001D30"/>
                </a:solidFill>
                <a:latin typeface="Segoe UI Semilight"/>
                <a:cs typeface="Segoe UI Semilight"/>
              </a:rPr>
              <a:t> </a:t>
            </a:r>
            <a:r>
              <a:rPr sz="1800" b="0" spc="-10" dirty="0">
                <a:solidFill>
                  <a:srgbClr val="001D30"/>
                </a:solidFill>
                <a:latin typeface="Segoe UI Semilight"/>
                <a:cs typeface="Segoe UI Semilight"/>
              </a:rPr>
              <a:t>opgaver</a:t>
            </a:r>
            <a:endParaRPr sz="1800">
              <a:latin typeface="Segoe UI Semilight"/>
              <a:cs typeface="Segoe UI Semilight"/>
            </a:endParaRPr>
          </a:p>
        </p:txBody>
      </p:sp>
      <p:grpSp>
        <p:nvGrpSpPr>
          <p:cNvPr id="8" name="object 8"/>
          <p:cNvGrpSpPr/>
          <p:nvPr/>
        </p:nvGrpSpPr>
        <p:grpSpPr>
          <a:xfrm>
            <a:off x="8422549" y="2294067"/>
            <a:ext cx="344805" cy="444500"/>
            <a:chOff x="8422549" y="2294067"/>
            <a:chExt cx="344805" cy="444500"/>
          </a:xfrm>
        </p:grpSpPr>
        <p:sp>
          <p:nvSpPr>
            <p:cNvPr id="9" name="object 9"/>
            <p:cNvSpPr/>
            <p:nvPr/>
          </p:nvSpPr>
          <p:spPr>
            <a:xfrm>
              <a:off x="8422538" y="2294076"/>
              <a:ext cx="344805" cy="444500"/>
            </a:xfrm>
            <a:custGeom>
              <a:avLst/>
              <a:gdLst/>
              <a:ahLst/>
              <a:cxnLst/>
              <a:rect l="l" t="t" r="r" b="b"/>
              <a:pathLst>
                <a:path w="344804" h="444500">
                  <a:moveTo>
                    <a:pt x="172364" y="211061"/>
                  </a:moveTo>
                  <a:lnTo>
                    <a:pt x="66725" y="211061"/>
                  </a:lnTo>
                  <a:lnTo>
                    <a:pt x="66725" y="233299"/>
                  </a:lnTo>
                  <a:lnTo>
                    <a:pt x="172364" y="233299"/>
                  </a:lnTo>
                  <a:lnTo>
                    <a:pt x="172364" y="211061"/>
                  </a:lnTo>
                  <a:close/>
                </a:path>
                <a:path w="344804" h="444500">
                  <a:moveTo>
                    <a:pt x="278015" y="322237"/>
                  </a:moveTo>
                  <a:lnTo>
                    <a:pt x="177927" y="322237"/>
                  </a:lnTo>
                  <a:lnTo>
                    <a:pt x="177927" y="344462"/>
                  </a:lnTo>
                  <a:lnTo>
                    <a:pt x="278015" y="344462"/>
                  </a:lnTo>
                  <a:lnTo>
                    <a:pt x="278015" y="322237"/>
                  </a:lnTo>
                  <a:close/>
                </a:path>
                <a:path w="344804" h="444500">
                  <a:moveTo>
                    <a:pt x="278015" y="166585"/>
                  </a:moveTo>
                  <a:lnTo>
                    <a:pt x="66725" y="166585"/>
                  </a:lnTo>
                  <a:lnTo>
                    <a:pt x="66725" y="188823"/>
                  </a:lnTo>
                  <a:lnTo>
                    <a:pt x="278015" y="188823"/>
                  </a:lnTo>
                  <a:lnTo>
                    <a:pt x="278015" y="166585"/>
                  </a:lnTo>
                  <a:close/>
                </a:path>
                <a:path w="344804" h="444500">
                  <a:moveTo>
                    <a:pt x="278015" y="122123"/>
                  </a:moveTo>
                  <a:lnTo>
                    <a:pt x="66725" y="122123"/>
                  </a:lnTo>
                  <a:lnTo>
                    <a:pt x="66725" y="144360"/>
                  </a:lnTo>
                  <a:lnTo>
                    <a:pt x="278015" y="144360"/>
                  </a:lnTo>
                  <a:lnTo>
                    <a:pt x="278015" y="122123"/>
                  </a:lnTo>
                  <a:close/>
                </a:path>
                <a:path w="344804" h="444500">
                  <a:moveTo>
                    <a:pt x="278015" y="77647"/>
                  </a:moveTo>
                  <a:lnTo>
                    <a:pt x="66725" y="77647"/>
                  </a:lnTo>
                  <a:lnTo>
                    <a:pt x="66725" y="99885"/>
                  </a:lnTo>
                  <a:lnTo>
                    <a:pt x="278015" y="99885"/>
                  </a:lnTo>
                  <a:lnTo>
                    <a:pt x="278015" y="77647"/>
                  </a:lnTo>
                  <a:close/>
                </a:path>
                <a:path w="344804" h="444500">
                  <a:moveTo>
                    <a:pt x="344741" y="33185"/>
                  </a:moveTo>
                  <a:lnTo>
                    <a:pt x="311378" y="33185"/>
                  </a:lnTo>
                  <a:lnTo>
                    <a:pt x="311378" y="411175"/>
                  </a:lnTo>
                  <a:lnTo>
                    <a:pt x="344741" y="411175"/>
                  </a:lnTo>
                  <a:lnTo>
                    <a:pt x="344741" y="33185"/>
                  </a:lnTo>
                  <a:close/>
                </a:path>
                <a:path w="344804" h="444500">
                  <a:moveTo>
                    <a:pt x="344741" y="0"/>
                  </a:moveTo>
                  <a:lnTo>
                    <a:pt x="0" y="0"/>
                  </a:lnTo>
                  <a:lnTo>
                    <a:pt x="0" y="33007"/>
                  </a:lnTo>
                  <a:lnTo>
                    <a:pt x="0" y="411416"/>
                  </a:lnTo>
                  <a:lnTo>
                    <a:pt x="0" y="444436"/>
                  </a:lnTo>
                  <a:lnTo>
                    <a:pt x="344741" y="444436"/>
                  </a:lnTo>
                  <a:lnTo>
                    <a:pt x="344741" y="411416"/>
                  </a:lnTo>
                  <a:lnTo>
                    <a:pt x="33362" y="411416"/>
                  </a:lnTo>
                  <a:lnTo>
                    <a:pt x="33362" y="33007"/>
                  </a:lnTo>
                  <a:lnTo>
                    <a:pt x="344741" y="33007"/>
                  </a:lnTo>
                  <a:lnTo>
                    <a:pt x="344741" y="0"/>
                  </a:lnTo>
                  <a:close/>
                </a:path>
              </a:pathLst>
            </a:custGeom>
            <a:solidFill>
              <a:srgbClr val="000000"/>
            </a:solidFill>
          </p:spPr>
          <p:txBody>
            <a:bodyPr wrap="square" lIns="0" tIns="0" rIns="0" bIns="0" rtlCol="0"/>
            <a:lstStyle/>
            <a:p>
              <a:endParaRPr/>
            </a:p>
          </p:txBody>
        </p:sp>
        <p:pic>
          <p:nvPicPr>
            <p:cNvPr id="10" name="object 10"/>
            <p:cNvPicPr/>
            <p:nvPr/>
          </p:nvPicPr>
          <p:blipFill>
            <a:blip r:embed="rId2" cstate="print"/>
            <a:stretch>
              <a:fillRect/>
            </a:stretch>
          </p:blipFill>
          <p:spPr>
            <a:xfrm>
              <a:off x="8489271" y="2588510"/>
              <a:ext cx="77842" cy="77821"/>
            </a:xfrm>
            <a:prstGeom prst="rect">
              <a:avLst/>
            </a:prstGeom>
          </p:spPr>
        </p:pic>
      </p:grpSp>
      <p:sp>
        <p:nvSpPr>
          <p:cNvPr id="11" name="object 11"/>
          <p:cNvSpPr txBox="1"/>
          <p:nvPr/>
        </p:nvSpPr>
        <p:spPr>
          <a:xfrm>
            <a:off x="9068181" y="2399792"/>
            <a:ext cx="2303145" cy="223520"/>
          </a:xfrm>
          <a:prstGeom prst="rect">
            <a:avLst/>
          </a:prstGeom>
        </p:spPr>
        <p:txBody>
          <a:bodyPr vert="horz" wrap="square" lIns="0" tIns="12065" rIns="0" bIns="0" rtlCol="0">
            <a:spAutoFit/>
          </a:bodyPr>
          <a:lstStyle/>
          <a:p>
            <a:pPr marL="12700">
              <a:lnSpc>
                <a:spcPct val="100000"/>
              </a:lnSpc>
              <a:spcBef>
                <a:spcPts val="95"/>
              </a:spcBef>
            </a:pPr>
            <a:r>
              <a:rPr sz="1300" b="0" dirty="0">
                <a:solidFill>
                  <a:srgbClr val="001D30"/>
                </a:solidFill>
                <a:latin typeface="Segoe UI Semilight"/>
                <a:cs typeface="Segoe UI Semilight"/>
              </a:rPr>
              <a:t>Udarbejde</a:t>
            </a:r>
            <a:r>
              <a:rPr sz="1300" b="0" spc="-40" dirty="0">
                <a:solidFill>
                  <a:srgbClr val="001D30"/>
                </a:solidFill>
                <a:latin typeface="Segoe UI Semilight"/>
                <a:cs typeface="Segoe UI Semilight"/>
              </a:rPr>
              <a:t> </a:t>
            </a:r>
            <a:r>
              <a:rPr sz="1300" b="0" dirty="0">
                <a:solidFill>
                  <a:srgbClr val="001D30"/>
                </a:solidFill>
                <a:latin typeface="Segoe UI Semilight"/>
                <a:cs typeface="Segoe UI Semilight"/>
              </a:rPr>
              <a:t>en</a:t>
            </a:r>
            <a:r>
              <a:rPr sz="1300" b="0" spc="-25" dirty="0">
                <a:solidFill>
                  <a:srgbClr val="001D30"/>
                </a:solidFill>
                <a:latin typeface="Segoe UI Semilight"/>
                <a:cs typeface="Segoe UI Semilight"/>
              </a:rPr>
              <a:t> </a:t>
            </a:r>
            <a:r>
              <a:rPr sz="1300" b="0" spc="-10" dirty="0">
                <a:solidFill>
                  <a:srgbClr val="001D30"/>
                </a:solidFill>
                <a:latin typeface="Segoe UI Semilight"/>
                <a:cs typeface="Segoe UI Semilight"/>
              </a:rPr>
              <a:t>nærsundhedsplan</a:t>
            </a:r>
            <a:endParaRPr sz="1300">
              <a:latin typeface="Segoe UI Semilight"/>
              <a:cs typeface="Segoe UI Semilight"/>
            </a:endParaRPr>
          </a:p>
        </p:txBody>
      </p:sp>
      <p:sp>
        <p:nvSpPr>
          <p:cNvPr id="12" name="object 12"/>
          <p:cNvSpPr/>
          <p:nvPr/>
        </p:nvSpPr>
        <p:spPr>
          <a:xfrm>
            <a:off x="8371951" y="2954739"/>
            <a:ext cx="467359" cy="400050"/>
          </a:xfrm>
          <a:custGeom>
            <a:avLst/>
            <a:gdLst/>
            <a:ahLst/>
            <a:cxnLst/>
            <a:rect l="l" t="t" r="r" b="b"/>
            <a:pathLst>
              <a:path w="467359" h="400050">
                <a:moveTo>
                  <a:pt x="155684" y="0"/>
                </a:moveTo>
                <a:lnTo>
                  <a:pt x="111655" y="2539"/>
                </a:lnTo>
                <a:lnTo>
                  <a:pt x="60327" y="11429"/>
                </a:lnTo>
                <a:lnTo>
                  <a:pt x="17757" y="31749"/>
                </a:lnTo>
                <a:lnTo>
                  <a:pt x="0" y="67309"/>
                </a:lnTo>
                <a:lnTo>
                  <a:pt x="0" y="123189"/>
                </a:lnTo>
                <a:lnTo>
                  <a:pt x="1363" y="134619"/>
                </a:lnTo>
                <a:lnTo>
                  <a:pt x="5490" y="144779"/>
                </a:lnTo>
                <a:lnTo>
                  <a:pt x="12432" y="153669"/>
                </a:lnTo>
                <a:lnTo>
                  <a:pt x="22240" y="161289"/>
                </a:lnTo>
                <a:lnTo>
                  <a:pt x="22240" y="172719"/>
                </a:lnTo>
                <a:lnTo>
                  <a:pt x="13135" y="180339"/>
                </a:lnTo>
                <a:lnTo>
                  <a:pt x="6116" y="189229"/>
                </a:lnTo>
                <a:lnTo>
                  <a:pt x="1598" y="199389"/>
                </a:lnTo>
                <a:lnTo>
                  <a:pt x="0" y="212089"/>
                </a:lnTo>
                <a:lnTo>
                  <a:pt x="0" y="266699"/>
                </a:lnTo>
                <a:lnTo>
                  <a:pt x="34247" y="313689"/>
                </a:lnTo>
                <a:lnTo>
                  <a:pt x="81482" y="327659"/>
                </a:lnTo>
                <a:lnTo>
                  <a:pt x="155684" y="334010"/>
                </a:lnTo>
                <a:lnTo>
                  <a:pt x="159524" y="351790"/>
                </a:lnTo>
                <a:lnTo>
                  <a:pt x="189932" y="379730"/>
                </a:lnTo>
                <a:lnTo>
                  <a:pt x="237167" y="394970"/>
                </a:lnTo>
                <a:lnTo>
                  <a:pt x="285176" y="400050"/>
                </a:lnTo>
                <a:lnTo>
                  <a:pt x="311369" y="400050"/>
                </a:lnTo>
                <a:lnTo>
                  <a:pt x="355399" y="398780"/>
                </a:lnTo>
                <a:lnTo>
                  <a:pt x="406726" y="389890"/>
                </a:lnTo>
                <a:lnTo>
                  <a:pt x="449296" y="369570"/>
                </a:lnTo>
                <a:lnTo>
                  <a:pt x="450565" y="367030"/>
                </a:lnTo>
                <a:lnTo>
                  <a:pt x="293021" y="367030"/>
                </a:lnTo>
                <a:lnTo>
                  <a:pt x="278564" y="365760"/>
                </a:lnTo>
                <a:lnTo>
                  <a:pt x="278564" y="363220"/>
                </a:lnTo>
                <a:lnTo>
                  <a:pt x="256323" y="363220"/>
                </a:lnTo>
                <a:lnTo>
                  <a:pt x="240755" y="360680"/>
                </a:lnTo>
                <a:lnTo>
                  <a:pt x="234083" y="359410"/>
                </a:lnTo>
                <a:lnTo>
                  <a:pt x="234083" y="353060"/>
                </a:lnTo>
                <a:lnTo>
                  <a:pt x="211842" y="353060"/>
                </a:lnTo>
                <a:lnTo>
                  <a:pt x="195509" y="344170"/>
                </a:lnTo>
                <a:lnTo>
                  <a:pt x="191122" y="339090"/>
                </a:lnTo>
                <a:lnTo>
                  <a:pt x="189601" y="334010"/>
                </a:lnTo>
                <a:lnTo>
                  <a:pt x="189601" y="332740"/>
                </a:lnTo>
                <a:lnTo>
                  <a:pt x="412008" y="332740"/>
                </a:lnTo>
                <a:lnTo>
                  <a:pt x="427577" y="327660"/>
                </a:lnTo>
                <a:lnTo>
                  <a:pt x="434249" y="323850"/>
                </a:lnTo>
                <a:lnTo>
                  <a:pt x="467054" y="323850"/>
                </a:lnTo>
                <a:lnTo>
                  <a:pt x="467054" y="311150"/>
                </a:lnTo>
                <a:lnTo>
                  <a:pt x="256323" y="311150"/>
                </a:lnTo>
                <a:lnTo>
                  <a:pt x="256323" y="307340"/>
                </a:lnTo>
                <a:lnTo>
                  <a:pt x="234083" y="307340"/>
                </a:lnTo>
                <a:lnTo>
                  <a:pt x="218514" y="306070"/>
                </a:lnTo>
                <a:lnTo>
                  <a:pt x="211842" y="303530"/>
                </a:lnTo>
                <a:lnTo>
                  <a:pt x="211842" y="299720"/>
                </a:lnTo>
                <a:lnTo>
                  <a:pt x="134000" y="299719"/>
                </a:lnTo>
                <a:lnTo>
                  <a:pt x="122879" y="298449"/>
                </a:lnTo>
                <a:lnTo>
                  <a:pt x="122879" y="297179"/>
                </a:lnTo>
                <a:lnTo>
                  <a:pt x="100639" y="297179"/>
                </a:lnTo>
                <a:lnTo>
                  <a:pt x="85070" y="294639"/>
                </a:lnTo>
                <a:lnTo>
                  <a:pt x="78398" y="293369"/>
                </a:lnTo>
                <a:lnTo>
                  <a:pt x="78398" y="285749"/>
                </a:lnTo>
                <a:lnTo>
                  <a:pt x="56157" y="285749"/>
                </a:lnTo>
                <a:lnTo>
                  <a:pt x="46818" y="281939"/>
                </a:lnTo>
                <a:lnTo>
                  <a:pt x="39824" y="276859"/>
                </a:lnTo>
                <a:lnTo>
                  <a:pt x="35437" y="271779"/>
                </a:lnTo>
                <a:lnTo>
                  <a:pt x="33917" y="266699"/>
                </a:lnTo>
                <a:lnTo>
                  <a:pt x="33917" y="257809"/>
                </a:lnTo>
                <a:lnTo>
                  <a:pt x="462545" y="257810"/>
                </a:lnTo>
                <a:lnTo>
                  <a:pt x="462050" y="256540"/>
                </a:lnTo>
                <a:lnTo>
                  <a:pt x="289685" y="256540"/>
                </a:lnTo>
                <a:lnTo>
                  <a:pt x="241954" y="254000"/>
                </a:lnTo>
                <a:lnTo>
                  <a:pt x="203085" y="246380"/>
                </a:lnTo>
                <a:lnTo>
                  <a:pt x="176935" y="236220"/>
                </a:lnTo>
                <a:lnTo>
                  <a:pt x="122879" y="236219"/>
                </a:lnTo>
                <a:lnTo>
                  <a:pt x="107311" y="233679"/>
                </a:lnTo>
                <a:lnTo>
                  <a:pt x="100639" y="232409"/>
                </a:lnTo>
                <a:lnTo>
                  <a:pt x="100639" y="224789"/>
                </a:lnTo>
                <a:lnTo>
                  <a:pt x="78398" y="224789"/>
                </a:lnTo>
                <a:lnTo>
                  <a:pt x="69059" y="220979"/>
                </a:lnTo>
                <a:lnTo>
                  <a:pt x="62065" y="215899"/>
                </a:lnTo>
                <a:lnTo>
                  <a:pt x="57678" y="210819"/>
                </a:lnTo>
                <a:lnTo>
                  <a:pt x="56157" y="205739"/>
                </a:lnTo>
                <a:lnTo>
                  <a:pt x="56157" y="195579"/>
                </a:lnTo>
                <a:lnTo>
                  <a:pt x="222519" y="195580"/>
                </a:lnTo>
                <a:lnTo>
                  <a:pt x="241954" y="191770"/>
                </a:lnTo>
                <a:lnTo>
                  <a:pt x="289685" y="189230"/>
                </a:lnTo>
                <a:lnTo>
                  <a:pt x="430079" y="189230"/>
                </a:lnTo>
                <a:lnTo>
                  <a:pt x="411122" y="176530"/>
                </a:lnTo>
                <a:lnTo>
                  <a:pt x="384763" y="167640"/>
                </a:lnTo>
                <a:lnTo>
                  <a:pt x="373087" y="163830"/>
                </a:lnTo>
                <a:lnTo>
                  <a:pt x="360577" y="162560"/>
                </a:lnTo>
                <a:lnTo>
                  <a:pt x="347232" y="160020"/>
                </a:lnTo>
                <a:lnTo>
                  <a:pt x="333054" y="158750"/>
                </a:lnTo>
                <a:lnTo>
                  <a:pt x="333610" y="156210"/>
                </a:lnTo>
                <a:lnTo>
                  <a:pt x="145120" y="156209"/>
                </a:lnTo>
                <a:lnTo>
                  <a:pt x="137336" y="154939"/>
                </a:lnTo>
                <a:lnTo>
                  <a:pt x="122879" y="154939"/>
                </a:lnTo>
                <a:lnTo>
                  <a:pt x="122879" y="152399"/>
                </a:lnTo>
                <a:lnTo>
                  <a:pt x="100639" y="152399"/>
                </a:lnTo>
                <a:lnTo>
                  <a:pt x="85070" y="151129"/>
                </a:lnTo>
                <a:lnTo>
                  <a:pt x="78398" y="148589"/>
                </a:lnTo>
                <a:lnTo>
                  <a:pt x="78398" y="142239"/>
                </a:lnTo>
                <a:lnTo>
                  <a:pt x="56157" y="142239"/>
                </a:lnTo>
                <a:lnTo>
                  <a:pt x="46818" y="137159"/>
                </a:lnTo>
                <a:lnTo>
                  <a:pt x="39824" y="132079"/>
                </a:lnTo>
                <a:lnTo>
                  <a:pt x="35437" y="128269"/>
                </a:lnTo>
                <a:lnTo>
                  <a:pt x="33917" y="123189"/>
                </a:lnTo>
                <a:lnTo>
                  <a:pt x="33917" y="113029"/>
                </a:lnTo>
                <a:lnTo>
                  <a:pt x="313004" y="113030"/>
                </a:lnTo>
                <a:lnTo>
                  <a:pt x="311369" y="111760"/>
                </a:lnTo>
                <a:lnTo>
                  <a:pt x="311369" y="100330"/>
                </a:lnTo>
                <a:lnTo>
                  <a:pt x="156240" y="100330"/>
                </a:lnTo>
                <a:lnTo>
                  <a:pt x="108510" y="97789"/>
                </a:lnTo>
                <a:lnTo>
                  <a:pt x="69641" y="90169"/>
                </a:lnTo>
                <a:lnTo>
                  <a:pt x="43490" y="80009"/>
                </a:lnTo>
                <a:lnTo>
                  <a:pt x="33917" y="67309"/>
                </a:lnTo>
                <a:lnTo>
                  <a:pt x="43490" y="54609"/>
                </a:lnTo>
                <a:lnTo>
                  <a:pt x="69641" y="43179"/>
                </a:lnTo>
                <a:lnTo>
                  <a:pt x="108510" y="36829"/>
                </a:lnTo>
                <a:lnTo>
                  <a:pt x="156240" y="34290"/>
                </a:lnTo>
                <a:lnTo>
                  <a:pt x="296960" y="34290"/>
                </a:lnTo>
                <a:lnTo>
                  <a:pt x="296079" y="33020"/>
                </a:lnTo>
                <a:lnTo>
                  <a:pt x="277122" y="21590"/>
                </a:lnTo>
                <a:lnTo>
                  <a:pt x="250763" y="11430"/>
                </a:lnTo>
                <a:lnTo>
                  <a:pt x="229887" y="6350"/>
                </a:lnTo>
                <a:lnTo>
                  <a:pt x="181878" y="1270"/>
                </a:lnTo>
                <a:lnTo>
                  <a:pt x="155684" y="0"/>
                </a:lnTo>
                <a:close/>
              </a:path>
              <a:path w="467359" h="400050">
                <a:moveTo>
                  <a:pt x="323046" y="345440"/>
                </a:moveTo>
                <a:lnTo>
                  <a:pt x="300805" y="345440"/>
                </a:lnTo>
                <a:lnTo>
                  <a:pt x="300805" y="367030"/>
                </a:lnTo>
                <a:lnTo>
                  <a:pt x="323046" y="367030"/>
                </a:lnTo>
                <a:lnTo>
                  <a:pt x="323046" y="345440"/>
                </a:lnTo>
                <a:close/>
              </a:path>
              <a:path w="467359" h="400050">
                <a:moveTo>
                  <a:pt x="367527" y="344170"/>
                </a:moveTo>
                <a:lnTo>
                  <a:pt x="345286" y="344170"/>
                </a:lnTo>
                <a:lnTo>
                  <a:pt x="345286" y="365760"/>
                </a:lnTo>
                <a:lnTo>
                  <a:pt x="330830" y="367030"/>
                </a:lnTo>
                <a:lnTo>
                  <a:pt x="450565" y="367030"/>
                </a:lnTo>
                <a:lnTo>
                  <a:pt x="452467" y="363220"/>
                </a:lnTo>
                <a:lnTo>
                  <a:pt x="367527" y="363220"/>
                </a:lnTo>
                <a:lnTo>
                  <a:pt x="367527" y="344170"/>
                </a:lnTo>
                <a:close/>
              </a:path>
              <a:path w="467359" h="400050">
                <a:moveTo>
                  <a:pt x="367527" y="341630"/>
                </a:moveTo>
                <a:lnTo>
                  <a:pt x="234083" y="341630"/>
                </a:lnTo>
                <a:lnTo>
                  <a:pt x="241311" y="342900"/>
                </a:lnTo>
                <a:lnTo>
                  <a:pt x="248539" y="342900"/>
                </a:lnTo>
                <a:lnTo>
                  <a:pt x="256323" y="344170"/>
                </a:lnTo>
                <a:lnTo>
                  <a:pt x="256323" y="363220"/>
                </a:lnTo>
                <a:lnTo>
                  <a:pt x="278564" y="363220"/>
                </a:lnTo>
                <a:lnTo>
                  <a:pt x="278564" y="345440"/>
                </a:lnTo>
                <a:lnTo>
                  <a:pt x="329718" y="345440"/>
                </a:lnTo>
                <a:lnTo>
                  <a:pt x="345286" y="344170"/>
                </a:lnTo>
                <a:lnTo>
                  <a:pt x="367527" y="344170"/>
                </a:lnTo>
                <a:lnTo>
                  <a:pt x="367527" y="341630"/>
                </a:lnTo>
                <a:close/>
              </a:path>
              <a:path w="467359" h="400050">
                <a:moveTo>
                  <a:pt x="412008" y="337820"/>
                </a:moveTo>
                <a:lnTo>
                  <a:pt x="389768" y="337820"/>
                </a:lnTo>
                <a:lnTo>
                  <a:pt x="389768" y="359410"/>
                </a:lnTo>
                <a:lnTo>
                  <a:pt x="383095" y="360680"/>
                </a:lnTo>
                <a:lnTo>
                  <a:pt x="367527" y="363220"/>
                </a:lnTo>
                <a:lnTo>
                  <a:pt x="452467" y="363220"/>
                </a:lnTo>
                <a:lnTo>
                  <a:pt x="457541" y="353060"/>
                </a:lnTo>
                <a:lnTo>
                  <a:pt x="412008" y="353060"/>
                </a:lnTo>
                <a:lnTo>
                  <a:pt x="412008" y="337820"/>
                </a:lnTo>
                <a:close/>
              </a:path>
              <a:path w="467359" h="400050">
                <a:moveTo>
                  <a:pt x="412008" y="332740"/>
                </a:moveTo>
                <a:lnTo>
                  <a:pt x="190157" y="332740"/>
                </a:lnTo>
                <a:lnTo>
                  <a:pt x="191825" y="334010"/>
                </a:lnTo>
                <a:lnTo>
                  <a:pt x="194606" y="334010"/>
                </a:lnTo>
                <a:lnTo>
                  <a:pt x="205726" y="336550"/>
                </a:lnTo>
                <a:lnTo>
                  <a:pt x="211842" y="337820"/>
                </a:lnTo>
                <a:lnTo>
                  <a:pt x="211842" y="353060"/>
                </a:lnTo>
                <a:lnTo>
                  <a:pt x="234083" y="353060"/>
                </a:lnTo>
                <a:lnTo>
                  <a:pt x="234083" y="341630"/>
                </a:lnTo>
                <a:lnTo>
                  <a:pt x="367527" y="341630"/>
                </a:lnTo>
                <a:lnTo>
                  <a:pt x="374755" y="340360"/>
                </a:lnTo>
                <a:lnTo>
                  <a:pt x="382539" y="339090"/>
                </a:lnTo>
                <a:lnTo>
                  <a:pt x="389768" y="337820"/>
                </a:lnTo>
                <a:lnTo>
                  <a:pt x="412008" y="337820"/>
                </a:lnTo>
                <a:lnTo>
                  <a:pt x="412008" y="332740"/>
                </a:lnTo>
                <a:close/>
              </a:path>
              <a:path w="467359" h="400050">
                <a:moveTo>
                  <a:pt x="467054" y="323850"/>
                </a:moveTo>
                <a:lnTo>
                  <a:pt x="434249" y="323850"/>
                </a:lnTo>
                <a:lnTo>
                  <a:pt x="434249" y="334010"/>
                </a:lnTo>
                <a:lnTo>
                  <a:pt x="432729" y="339090"/>
                </a:lnTo>
                <a:lnTo>
                  <a:pt x="428341" y="344170"/>
                </a:lnTo>
                <a:lnTo>
                  <a:pt x="421348" y="349250"/>
                </a:lnTo>
                <a:lnTo>
                  <a:pt x="412008" y="353060"/>
                </a:lnTo>
                <a:lnTo>
                  <a:pt x="457541" y="353060"/>
                </a:lnTo>
                <a:lnTo>
                  <a:pt x="467054" y="334010"/>
                </a:lnTo>
                <a:lnTo>
                  <a:pt x="467054" y="323850"/>
                </a:lnTo>
                <a:close/>
              </a:path>
              <a:path w="467359" h="400050">
                <a:moveTo>
                  <a:pt x="300805" y="289560"/>
                </a:moveTo>
                <a:lnTo>
                  <a:pt x="278564" y="289560"/>
                </a:lnTo>
                <a:lnTo>
                  <a:pt x="278564" y="311150"/>
                </a:lnTo>
                <a:lnTo>
                  <a:pt x="300805" y="311150"/>
                </a:lnTo>
                <a:lnTo>
                  <a:pt x="300805" y="289560"/>
                </a:lnTo>
                <a:close/>
              </a:path>
              <a:path w="467359" h="400050">
                <a:moveTo>
                  <a:pt x="345286" y="288290"/>
                </a:moveTo>
                <a:lnTo>
                  <a:pt x="323046" y="288290"/>
                </a:lnTo>
                <a:lnTo>
                  <a:pt x="323046" y="311150"/>
                </a:lnTo>
                <a:lnTo>
                  <a:pt x="467054" y="311150"/>
                </a:lnTo>
                <a:lnTo>
                  <a:pt x="467054" y="307340"/>
                </a:lnTo>
                <a:lnTo>
                  <a:pt x="345286" y="307340"/>
                </a:lnTo>
                <a:lnTo>
                  <a:pt x="345286" y="288290"/>
                </a:lnTo>
                <a:close/>
              </a:path>
              <a:path w="467359" h="400050">
                <a:moveTo>
                  <a:pt x="389768" y="281940"/>
                </a:moveTo>
                <a:lnTo>
                  <a:pt x="211842" y="281940"/>
                </a:lnTo>
                <a:lnTo>
                  <a:pt x="226299" y="284480"/>
                </a:lnTo>
                <a:lnTo>
                  <a:pt x="234083" y="285750"/>
                </a:lnTo>
                <a:lnTo>
                  <a:pt x="234083" y="307340"/>
                </a:lnTo>
                <a:lnTo>
                  <a:pt x="256323" y="307340"/>
                </a:lnTo>
                <a:lnTo>
                  <a:pt x="256323" y="288290"/>
                </a:lnTo>
                <a:lnTo>
                  <a:pt x="345286" y="288290"/>
                </a:lnTo>
                <a:lnTo>
                  <a:pt x="345286" y="285750"/>
                </a:lnTo>
                <a:lnTo>
                  <a:pt x="352514" y="284480"/>
                </a:lnTo>
                <a:lnTo>
                  <a:pt x="360299" y="284480"/>
                </a:lnTo>
                <a:lnTo>
                  <a:pt x="367527" y="283210"/>
                </a:lnTo>
                <a:lnTo>
                  <a:pt x="389768" y="283210"/>
                </a:lnTo>
                <a:lnTo>
                  <a:pt x="389768" y="281940"/>
                </a:lnTo>
                <a:close/>
              </a:path>
              <a:path w="467359" h="400050">
                <a:moveTo>
                  <a:pt x="389768" y="283210"/>
                </a:moveTo>
                <a:lnTo>
                  <a:pt x="367527" y="283210"/>
                </a:lnTo>
                <a:lnTo>
                  <a:pt x="367527" y="303530"/>
                </a:lnTo>
                <a:lnTo>
                  <a:pt x="360855" y="306070"/>
                </a:lnTo>
                <a:lnTo>
                  <a:pt x="345286" y="307340"/>
                </a:lnTo>
                <a:lnTo>
                  <a:pt x="467054" y="307340"/>
                </a:lnTo>
                <a:lnTo>
                  <a:pt x="467054" y="297180"/>
                </a:lnTo>
                <a:lnTo>
                  <a:pt x="389768" y="297180"/>
                </a:lnTo>
                <a:lnTo>
                  <a:pt x="389768" y="283210"/>
                </a:lnTo>
                <a:close/>
              </a:path>
              <a:path w="467359" h="400050">
                <a:moveTo>
                  <a:pt x="167361" y="276860"/>
                </a:moveTo>
                <a:lnTo>
                  <a:pt x="126771" y="276859"/>
                </a:lnTo>
                <a:lnTo>
                  <a:pt x="130108" y="278129"/>
                </a:lnTo>
                <a:lnTo>
                  <a:pt x="134000" y="278129"/>
                </a:lnTo>
                <a:lnTo>
                  <a:pt x="134000" y="285749"/>
                </a:lnTo>
                <a:lnTo>
                  <a:pt x="135668" y="293369"/>
                </a:lnTo>
                <a:lnTo>
                  <a:pt x="139560" y="299719"/>
                </a:lnTo>
                <a:lnTo>
                  <a:pt x="211842" y="299720"/>
                </a:lnTo>
                <a:lnTo>
                  <a:pt x="211842" y="297180"/>
                </a:lnTo>
                <a:lnTo>
                  <a:pt x="189601" y="297180"/>
                </a:lnTo>
                <a:lnTo>
                  <a:pt x="180262" y="293370"/>
                </a:lnTo>
                <a:lnTo>
                  <a:pt x="173268" y="288290"/>
                </a:lnTo>
                <a:lnTo>
                  <a:pt x="168881" y="283210"/>
                </a:lnTo>
                <a:lnTo>
                  <a:pt x="167361" y="278130"/>
                </a:lnTo>
                <a:lnTo>
                  <a:pt x="167361" y="276860"/>
                </a:lnTo>
                <a:close/>
              </a:path>
              <a:path w="467359" h="400050">
                <a:moveTo>
                  <a:pt x="167361" y="271780"/>
                </a:moveTo>
                <a:lnTo>
                  <a:pt x="85626" y="271779"/>
                </a:lnTo>
                <a:lnTo>
                  <a:pt x="92854" y="274319"/>
                </a:lnTo>
                <a:lnTo>
                  <a:pt x="100639" y="274319"/>
                </a:lnTo>
                <a:lnTo>
                  <a:pt x="100639" y="297179"/>
                </a:lnTo>
                <a:lnTo>
                  <a:pt x="122879" y="297179"/>
                </a:lnTo>
                <a:lnTo>
                  <a:pt x="122879" y="276859"/>
                </a:lnTo>
                <a:lnTo>
                  <a:pt x="167361" y="276860"/>
                </a:lnTo>
                <a:lnTo>
                  <a:pt x="167361" y="271780"/>
                </a:lnTo>
                <a:close/>
              </a:path>
              <a:path w="467359" h="400050">
                <a:moveTo>
                  <a:pt x="412008" y="267970"/>
                </a:moveTo>
                <a:lnTo>
                  <a:pt x="167361" y="267970"/>
                </a:lnTo>
                <a:lnTo>
                  <a:pt x="174033" y="271780"/>
                </a:lnTo>
                <a:lnTo>
                  <a:pt x="181261" y="274320"/>
                </a:lnTo>
                <a:lnTo>
                  <a:pt x="189601" y="276860"/>
                </a:lnTo>
                <a:lnTo>
                  <a:pt x="189601" y="297180"/>
                </a:lnTo>
                <a:lnTo>
                  <a:pt x="211842" y="297180"/>
                </a:lnTo>
                <a:lnTo>
                  <a:pt x="211842" y="281940"/>
                </a:lnTo>
                <a:lnTo>
                  <a:pt x="389768" y="281940"/>
                </a:lnTo>
                <a:lnTo>
                  <a:pt x="389768" y="276860"/>
                </a:lnTo>
                <a:lnTo>
                  <a:pt x="397552" y="275590"/>
                </a:lnTo>
                <a:lnTo>
                  <a:pt x="405336" y="271780"/>
                </a:lnTo>
                <a:lnTo>
                  <a:pt x="412008" y="267970"/>
                </a:lnTo>
                <a:close/>
              </a:path>
              <a:path w="467359" h="400050">
                <a:moveTo>
                  <a:pt x="466127" y="267970"/>
                </a:moveTo>
                <a:lnTo>
                  <a:pt x="412008" y="267970"/>
                </a:lnTo>
                <a:lnTo>
                  <a:pt x="412008" y="278130"/>
                </a:lnTo>
                <a:lnTo>
                  <a:pt x="410488" y="283210"/>
                </a:lnTo>
                <a:lnTo>
                  <a:pt x="406101" y="288290"/>
                </a:lnTo>
                <a:lnTo>
                  <a:pt x="399107" y="293370"/>
                </a:lnTo>
                <a:lnTo>
                  <a:pt x="389768" y="297180"/>
                </a:lnTo>
                <a:lnTo>
                  <a:pt x="467054" y="297180"/>
                </a:lnTo>
                <a:lnTo>
                  <a:pt x="466938" y="276860"/>
                </a:lnTo>
                <a:lnTo>
                  <a:pt x="466127" y="267970"/>
                </a:lnTo>
                <a:close/>
              </a:path>
              <a:path w="467359" h="400050">
                <a:moveTo>
                  <a:pt x="323046" y="288290"/>
                </a:moveTo>
                <a:lnTo>
                  <a:pt x="256323" y="288290"/>
                </a:lnTo>
                <a:lnTo>
                  <a:pt x="270780" y="289560"/>
                </a:lnTo>
                <a:lnTo>
                  <a:pt x="307477" y="289560"/>
                </a:lnTo>
                <a:lnTo>
                  <a:pt x="323046" y="288290"/>
                </a:lnTo>
                <a:close/>
              </a:path>
              <a:path w="467359" h="400050">
                <a:moveTo>
                  <a:pt x="462545" y="257810"/>
                </a:moveTo>
                <a:lnTo>
                  <a:pt x="33917" y="257809"/>
                </a:lnTo>
                <a:lnTo>
                  <a:pt x="40589" y="260349"/>
                </a:lnTo>
                <a:lnTo>
                  <a:pt x="47817" y="262889"/>
                </a:lnTo>
                <a:lnTo>
                  <a:pt x="56157" y="265429"/>
                </a:lnTo>
                <a:lnTo>
                  <a:pt x="56157" y="285749"/>
                </a:lnTo>
                <a:lnTo>
                  <a:pt x="78398" y="285749"/>
                </a:lnTo>
                <a:lnTo>
                  <a:pt x="78398" y="271779"/>
                </a:lnTo>
                <a:lnTo>
                  <a:pt x="167361" y="271780"/>
                </a:lnTo>
                <a:lnTo>
                  <a:pt x="167361" y="267970"/>
                </a:lnTo>
                <a:lnTo>
                  <a:pt x="466127" y="267970"/>
                </a:lnTo>
                <a:lnTo>
                  <a:pt x="466012" y="266700"/>
                </a:lnTo>
                <a:lnTo>
                  <a:pt x="462545" y="257810"/>
                </a:lnTo>
                <a:close/>
              </a:path>
              <a:path w="467359" h="400050">
                <a:moveTo>
                  <a:pt x="430079" y="189230"/>
                </a:moveTo>
                <a:lnTo>
                  <a:pt x="289685" y="189230"/>
                </a:lnTo>
                <a:lnTo>
                  <a:pt x="337415" y="191770"/>
                </a:lnTo>
                <a:lnTo>
                  <a:pt x="376284" y="199390"/>
                </a:lnTo>
                <a:lnTo>
                  <a:pt x="402434" y="209550"/>
                </a:lnTo>
                <a:lnTo>
                  <a:pt x="412008" y="222250"/>
                </a:lnTo>
                <a:lnTo>
                  <a:pt x="402434" y="236220"/>
                </a:lnTo>
                <a:lnTo>
                  <a:pt x="376284" y="246380"/>
                </a:lnTo>
                <a:lnTo>
                  <a:pt x="337415" y="254000"/>
                </a:lnTo>
                <a:lnTo>
                  <a:pt x="289685" y="256540"/>
                </a:lnTo>
                <a:lnTo>
                  <a:pt x="462050" y="256540"/>
                </a:lnTo>
                <a:lnTo>
                  <a:pt x="455169" y="247650"/>
                </a:lnTo>
                <a:lnTo>
                  <a:pt x="445369" y="240030"/>
                </a:lnTo>
                <a:lnTo>
                  <a:pt x="445369" y="222250"/>
                </a:lnTo>
                <a:lnTo>
                  <a:pt x="441529" y="204470"/>
                </a:lnTo>
                <a:lnTo>
                  <a:pt x="430079" y="189230"/>
                </a:lnTo>
                <a:close/>
              </a:path>
              <a:path w="467359" h="400050">
                <a:moveTo>
                  <a:pt x="175977" y="210820"/>
                </a:moveTo>
                <a:lnTo>
                  <a:pt x="100639" y="210819"/>
                </a:lnTo>
                <a:lnTo>
                  <a:pt x="115095" y="213359"/>
                </a:lnTo>
                <a:lnTo>
                  <a:pt x="122879" y="213359"/>
                </a:lnTo>
                <a:lnTo>
                  <a:pt x="122879" y="236219"/>
                </a:lnTo>
                <a:lnTo>
                  <a:pt x="176935" y="236220"/>
                </a:lnTo>
                <a:lnTo>
                  <a:pt x="167361" y="222250"/>
                </a:lnTo>
                <a:lnTo>
                  <a:pt x="175977" y="210820"/>
                </a:lnTo>
                <a:close/>
              </a:path>
              <a:path w="467359" h="400050">
                <a:moveTo>
                  <a:pt x="222519" y="195580"/>
                </a:moveTo>
                <a:lnTo>
                  <a:pt x="56157" y="195579"/>
                </a:lnTo>
                <a:lnTo>
                  <a:pt x="62829" y="199389"/>
                </a:lnTo>
                <a:lnTo>
                  <a:pt x="70058" y="201929"/>
                </a:lnTo>
                <a:lnTo>
                  <a:pt x="78398" y="204469"/>
                </a:lnTo>
                <a:lnTo>
                  <a:pt x="78398" y="224789"/>
                </a:lnTo>
                <a:lnTo>
                  <a:pt x="100639" y="224789"/>
                </a:lnTo>
                <a:lnTo>
                  <a:pt x="100639" y="210819"/>
                </a:lnTo>
                <a:lnTo>
                  <a:pt x="175977" y="210820"/>
                </a:lnTo>
                <a:lnTo>
                  <a:pt x="176935" y="209550"/>
                </a:lnTo>
                <a:lnTo>
                  <a:pt x="203085" y="199390"/>
                </a:lnTo>
                <a:lnTo>
                  <a:pt x="222519" y="195580"/>
                </a:lnTo>
                <a:close/>
              </a:path>
              <a:path w="467359" h="400050">
                <a:moveTo>
                  <a:pt x="167361" y="133350"/>
                </a:moveTo>
                <a:lnTo>
                  <a:pt x="145120" y="133349"/>
                </a:lnTo>
                <a:lnTo>
                  <a:pt x="145120" y="156209"/>
                </a:lnTo>
                <a:lnTo>
                  <a:pt x="167361" y="156210"/>
                </a:lnTo>
                <a:lnTo>
                  <a:pt x="167361" y="133350"/>
                </a:lnTo>
                <a:close/>
              </a:path>
              <a:path w="467359" h="400050">
                <a:moveTo>
                  <a:pt x="211842" y="133350"/>
                </a:moveTo>
                <a:lnTo>
                  <a:pt x="189601" y="133350"/>
                </a:lnTo>
                <a:lnTo>
                  <a:pt x="189601" y="154940"/>
                </a:lnTo>
                <a:lnTo>
                  <a:pt x="175145" y="154940"/>
                </a:lnTo>
                <a:lnTo>
                  <a:pt x="167361" y="156210"/>
                </a:lnTo>
                <a:lnTo>
                  <a:pt x="333610" y="156210"/>
                </a:lnTo>
                <a:lnTo>
                  <a:pt x="333610" y="152400"/>
                </a:lnTo>
                <a:lnTo>
                  <a:pt x="211842" y="152400"/>
                </a:lnTo>
                <a:lnTo>
                  <a:pt x="211842" y="133350"/>
                </a:lnTo>
                <a:close/>
              </a:path>
              <a:path w="467359" h="400050">
                <a:moveTo>
                  <a:pt x="234083" y="127000"/>
                </a:moveTo>
                <a:lnTo>
                  <a:pt x="78398" y="126999"/>
                </a:lnTo>
                <a:lnTo>
                  <a:pt x="92854" y="129539"/>
                </a:lnTo>
                <a:lnTo>
                  <a:pt x="100639" y="130809"/>
                </a:lnTo>
                <a:lnTo>
                  <a:pt x="100639" y="152399"/>
                </a:lnTo>
                <a:lnTo>
                  <a:pt x="122879" y="152399"/>
                </a:lnTo>
                <a:lnTo>
                  <a:pt x="122879" y="133349"/>
                </a:lnTo>
                <a:lnTo>
                  <a:pt x="211842" y="133350"/>
                </a:lnTo>
                <a:lnTo>
                  <a:pt x="211842" y="130810"/>
                </a:lnTo>
                <a:lnTo>
                  <a:pt x="219070" y="129540"/>
                </a:lnTo>
                <a:lnTo>
                  <a:pt x="226855" y="128270"/>
                </a:lnTo>
                <a:lnTo>
                  <a:pt x="234083" y="127000"/>
                </a:lnTo>
                <a:close/>
              </a:path>
              <a:path w="467359" h="400050">
                <a:moveTo>
                  <a:pt x="256323" y="127000"/>
                </a:moveTo>
                <a:lnTo>
                  <a:pt x="234083" y="127000"/>
                </a:lnTo>
                <a:lnTo>
                  <a:pt x="234083" y="148590"/>
                </a:lnTo>
                <a:lnTo>
                  <a:pt x="227411" y="149860"/>
                </a:lnTo>
                <a:lnTo>
                  <a:pt x="211842" y="152400"/>
                </a:lnTo>
                <a:lnTo>
                  <a:pt x="333610" y="152400"/>
                </a:lnTo>
                <a:lnTo>
                  <a:pt x="333610" y="151130"/>
                </a:lnTo>
                <a:lnTo>
                  <a:pt x="332549" y="142240"/>
                </a:lnTo>
                <a:lnTo>
                  <a:pt x="256323" y="142240"/>
                </a:lnTo>
                <a:lnTo>
                  <a:pt x="256323" y="127000"/>
                </a:lnTo>
                <a:close/>
              </a:path>
              <a:path w="467359" h="400050">
                <a:moveTo>
                  <a:pt x="278564" y="113030"/>
                </a:moveTo>
                <a:lnTo>
                  <a:pt x="33917" y="113029"/>
                </a:lnTo>
                <a:lnTo>
                  <a:pt x="40589" y="115569"/>
                </a:lnTo>
                <a:lnTo>
                  <a:pt x="47817" y="119379"/>
                </a:lnTo>
                <a:lnTo>
                  <a:pt x="56157" y="120649"/>
                </a:lnTo>
                <a:lnTo>
                  <a:pt x="56157" y="142239"/>
                </a:lnTo>
                <a:lnTo>
                  <a:pt x="78398" y="142239"/>
                </a:lnTo>
                <a:lnTo>
                  <a:pt x="78398" y="126999"/>
                </a:lnTo>
                <a:lnTo>
                  <a:pt x="256323" y="127000"/>
                </a:lnTo>
                <a:lnTo>
                  <a:pt x="256323" y="121920"/>
                </a:lnTo>
                <a:lnTo>
                  <a:pt x="264108" y="119380"/>
                </a:lnTo>
                <a:lnTo>
                  <a:pt x="271892" y="115570"/>
                </a:lnTo>
                <a:lnTo>
                  <a:pt x="278564" y="113030"/>
                </a:lnTo>
                <a:close/>
              </a:path>
              <a:path w="467359" h="400050">
                <a:moveTo>
                  <a:pt x="313004" y="113030"/>
                </a:moveTo>
                <a:lnTo>
                  <a:pt x="278564" y="113030"/>
                </a:lnTo>
                <a:lnTo>
                  <a:pt x="278564" y="123190"/>
                </a:lnTo>
                <a:lnTo>
                  <a:pt x="277044" y="128270"/>
                </a:lnTo>
                <a:lnTo>
                  <a:pt x="272656" y="133350"/>
                </a:lnTo>
                <a:lnTo>
                  <a:pt x="256323" y="142240"/>
                </a:lnTo>
                <a:lnTo>
                  <a:pt x="332549" y="142240"/>
                </a:lnTo>
                <a:lnTo>
                  <a:pt x="332246" y="139700"/>
                </a:lnTo>
                <a:lnTo>
                  <a:pt x="328119" y="129540"/>
                </a:lnTo>
                <a:lnTo>
                  <a:pt x="321178" y="119380"/>
                </a:lnTo>
                <a:lnTo>
                  <a:pt x="313004" y="113030"/>
                </a:lnTo>
                <a:close/>
              </a:path>
              <a:path w="467359" h="400050">
                <a:moveTo>
                  <a:pt x="296960" y="34290"/>
                </a:moveTo>
                <a:lnTo>
                  <a:pt x="156240" y="34290"/>
                </a:lnTo>
                <a:lnTo>
                  <a:pt x="203971" y="36830"/>
                </a:lnTo>
                <a:lnTo>
                  <a:pt x="242840" y="43180"/>
                </a:lnTo>
                <a:lnTo>
                  <a:pt x="268990" y="54610"/>
                </a:lnTo>
                <a:lnTo>
                  <a:pt x="278564" y="67310"/>
                </a:lnTo>
                <a:lnTo>
                  <a:pt x="268990" y="80010"/>
                </a:lnTo>
                <a:lnTo>
                  <a:pt x="242840" y="90170"/>
                </a:lnTo>
                <a:lnTo>
                  <a:pt x="203971" y="97790"/>
                </a:lnTo>
                <a:lnTo>
                  <a:pt x="156240" y="100330"/>
                </a:lnTo>
                <a:lnTo>
                  <a:pt x="311369" y="100330"/>
                </a:lnTo>
                <a:lnTo>
                  <a:pt x="311369" y="67310"/>
                </a:lnTo>
                <a:lnTo>
                  <a:pt x="307529" y="49530"/>
                </a:lnTo>
                <a:lnTo>
                  <a:pt x="296960" y="34290"/>
                </a:lnTo>
                <a:close/>
              </a:path>
            </a:pathLst>
          </a:custGeom>
          <a:solidFill>
            <a:srgbClr val="000000"/>
          </a:solidFill>
        </p:spPr>
        <p:txBody>
          <a:bodyPr wrap="square" lIns="0" tIns="0" rIns="0" bIns="0" rtlCol="0"/>
          <a:lstStyle/>
          <a:p>
            <a:endParaRPr/>
          </a:p>
        </p:txBody>
      </p:sp>
      <p:sp>
        <p:nvSpPr>
          <p:cNvPr id="13" name="object 13"/>
          <p:cNvSpPr txBox="1"/>
          <p:nvPr/>
        </p:nvSpPr>
        <p:spPr>
          <a:xfrm>
            <a:off x="9068181" y="2850895"/>
            <a:ext cx="2822575" cy="578485"/>
          </a:xfrm>
          <a:prstGeom prst="rect">
            <a:avLst/>
          </a:prstGeom>
        </p:spPr>
        <p:txBody>
          <a:bodyPr vert="horz" wrap="square" lIns="0" tIns="32384" rIns="0" bIns="0" rtlCol="0">
            <a:spAutoFit/>
          </a:bodyPr>
          <a:lstStyle/>
          <a:p>
            <a:pPr marL="12700" marR="5080">
              <a:lnSpc>
                <a:spcPct val="89600"/>
              </a:lnSpc>
              <a:spcBef>
                <a:spcPts val="254"/>
              </a:spcBef>
            </a:pPr>
            <a:r>
              <a:rPr sz="1300" b="0" dirty="0">
                <a:solidFill>
                  <a:srgbClr val="001D30"/>
                </a:solidFill>
                <a:latin typeface="Segoe UI Semilight"/>
                <a:cs typeface="Segoe UI Semilight"/>
              </a:rPr>
              <a:t>Udmønte</a:t>
            </a:r>
            <a:r>
              <a:rPr sz="1300" b="0" spc="-35" dirty="0">
                <a:solidFill>
                  <a:srgbClr val="001D30"/>
                </a:solidFill>
                <a:latin typeface="Segoe UI Semilight"/>
                <a:cs typeface="Segoe UI Semilight"/>
              </a:rPr>
              <a:t> </a:t>
            </a:r>
            <a:r>
              <a:rPr sz="1300" b="0" dirty="0">
                <a:solidFill>
                  <a:srgbClr val="001D30"/>
                </a:solidFill>
                <a:latin typeface="Segoe UI Semilight"/>
                <a:cs typeface="Segoe UI Semilight"/>
              </a:rPr>
              <a:t>de</a:t>
            </a:r>
            <a:r>
              <a:rPr sz="1300" b="0" spc="-10" dirty="0">
                <a:solidFill>
                  <a:srgbClr val="001D30"/>
                </a:solidFill>
                <a:latin typeface="Segoe UI Semilight"/>
                <a:cs typeface="Segoe UI Semilight"/>
              </a:rPr>
              <a:t> </a:t>
            </a:r>
            <a:r>
              <a:rPr sz="1300" b="0" dirty="0">
                <a:solidFill>
                  <a:srgbClr val="001D30"/>
                </a:solidFill>
                <a:latin typeface="Segoe UI Semilight"/>
                <a:cs typeface="Segoe UI Semilight"/>
              </a:rPr>
              <a:t>økonomiske</a:t>
            </a:r>
            <a:r>
              <a:rPr sz="1300" b="0" spc="-40" dirty="0">
                <a:solidFill>
                  <a:srgbClr val="001D30"/>
                </a:solidFill>
                <a:latin typeface="Segoe UI Semilight"/>
                <a:cs typeface="Segoe UI Semilight"/>
              </a:rPr>
              <a:t> </a:t>
            </a:r>
            <a:r>
              <a:rPr sz="1300" b="0" dirty="0">
                <a:solidFill>
                  <a:srgbClr val="001D30"/>
                </a:solidFill>
                <a:latin typeface="Segoe UI Semilight"/>
                <a:cs typeface="Segoe UI Semilight"/>
              </a:rPr>
              <a:t>rammer</a:t>
            </a:r>
            <a:r>
              <a:rPr sz="1300" b="0" spc="-35" dirty="0">
                <a:solidFill>
                  <a:srgbClr val="001D30"/>
                </a:solidFill>
                <a:latin typeface="Segoe UI Semilight"/>
                <a:cs typeface="Segoe UI Semilight"/>
              </a:rPr>
              <a:t> </a:t>
            </a:r>
            <a:r>
              <a:rPr sz="1300" b="0" spc="-25" dirty="0">
                <a:solidFill>
                  <a:srgbClr val="001D30"/>
                </a:solidFill>
                <a:latin typeface="Segoe UI Semilight"/>
                <a:cs typeface="Segoe UI Semilight"/>
              </a:rPr>
              <a:t>for </a:t>
            </a:r>
            <a:r>
              <a:rPr sz="1300" b="0" dirty="0">
                <a:solidFill>
                  <a:srgbClr val="001D30"/>
                </a:solidFill>
                <a:latin typeface="Segoe UI Semilight"/>
                <a:cs typeface="Segoe UI Semilight"/>
              </a:rPr>
              <a:t>nye</a:t>
            </a:r>
            <a:r>
              <a:rPr sz="1300" b="0" spc="-20" dirty="0">
                <a:solidFill>
                  <a:srgbClr val="001D30"/>
                </a:solidFill>
                <a:latin typeface="Segoe UI Semilight"/>
                <a:cs typeface="Segoe UI Semilight"/>
              </a:rPr>
              <a:t> </a:t>
            </a:r>
            <a:r>
              <a:rPr sz="1300" b="0" dirty="0">
                <a:solidFill>
                  <a:srgbClr val="001D30"/>
                </a:solidFill>
                <a:latin typeface="Segoe UI Semilight"/>
                <a:cs typeface="Segoe UI Semilight"/>
              </a:rPr>
              <a:t>og udbyggede</a:t>
            </a:r>
            <a:r>
              <a:rPr sz="1300" b="0" spc="-40" dirty="0">
                <a:solidFill>
                  <a:srgbClr val="001D30"/>
                </a:solidFill>
                <a:latin typeface="Segoe UI Semilight"/>
                <a:cs typeface="Segoe UI Semilight"/>
              </a:rPr>
              <a:t> </a:t>
            </a:r>
            <a:r>
              <a:rPr sz="1300" b="0" dirty="0">
                <a:solidFill>
                  <a:srgbClr val="001D30"/>
                </a:solidFill>
                <a:latin typeface="Segoe UI Semilight"/>
                <a:cs typeface="Segoe UI Semilight"/>
              </a:rPr>
              <a:t>indsatser</a:t>
            </a:r>
            <a:r>
              <a:rPr sz="1300" b="0" spc="-30" dirty="0">
                <a:solidFill>
                  <a:srgbClr val="001D30"/>
                </a:solidFill>
                <a:latin typeface="Segoe UI Semilight"/>
                <a:cs typeface="Segoe UI Semilight"/>
              </a:rPr>
              <a:t> </a:t>
            </a:r>
            <a:r>
              <a:rPr sz="1300" b="0" dirty="0">
                <a:solidFill>
                  <a:srgbClr val="001D30"/>
                </a:solidFill>
                <a:latin typeface="Segoe UI Semilight"/>
                <a:cs typeface="Segoe UI Semilight"/>
              </a:rPr>
              <a:t>i det</a:t>
            </a:r>
            <a:r>
              <a:rPr sz="1300" b="0" spc="-5" dirty="0">
                <a:solidFill>
                  <a:srgbClr val="001D30"/>
                </a:solidFill>
                <a:latin typeface="Segoe UI Semilight"/>
                <a:cs typeface="Segoe UI Semilight"/>
              </a:rPr>
              <a:t> </a:t>
            </a:r>
            <a:r>
              <a:rPr sz="1300" b="0" spc="-20" dirty="0">
                <a:solidFill>
                  <a:srgbClr val="001D30"/>
                </a:solidFill>
                <a:latin typeface="Segoe UI Semilight"/>
                <a:cs typeface="Segoe UI Semilight"/>
              </a:rPr>
              <a:t>nære </a:t>
            </a:r>
            <a:r>
              <a:rPr sz="1300" b="0" spc="-10" dirty="0">
                <a:solidFill>
                  <a:srgbClr val="001D30"/>
                </a:solidFill>
                <a:latin typeface="Segoe UI Semilight"/>
                <a:cs typeface="Segoe UI Semilight"/>
              </a:rPr>
              <a:t>sundhedsvæsen</a:t>
            </a:r>
            <a:endParaRPr sz="1300">
              <a:latin typeface="Segoe UI Semilight"/>
              <a:cs typeface="Segoe UI Semilight"/>
            </a:endParaRPr>
          </a:p>
        </p:txBody>
      </p:sp>
      <p:grpSp>
        <p:nvGrpSpPr>
          <p:cNvPr id="14" name="object 14"/>
          <p:cNvGrpSpPr/>
          <p:nvPr/>
        </p:nvGrpSpPr>
        <p:grpSpPr>
          <a:xfrm>
            <a:off x="8402891" y="4197074"/>
            <a:ext cx="356235" cy="378460"/>
            <a:chOff x="8402891" y="4197074"/>
            <a:chExt cx="356235" cy="378460"/>
          </a:xfrm>
        </p:grpSpPr>
        <p:pic>
          <p:nvPicPr>
            <p:cNvPr id="15" name="object 15"/>
            <p:cNvPicPr/>
            <p:nvPr/>
          </p:nvPicPr>
          <p:blipFill>
            <a:blip r:embed="rId3" cstate="print"/>
            <a:stretch>
              <a:fillRect/>
            </a:stretch>
          </p:blipFill>
          <p:spPr>
            <a:xfrm>
              <a:off x="8491854" y="4197074"/>
              <a:ext cx="177925" cy="177877"/>
            </a:xfrm>
            <a:prstGeom prst="rect">
              <a:avLst/>
            </a:prstGeom>
          </p:spPr>
        </p:pic>
        <p:sp>
          <p:nvSpPr>
            <p:cNvPr id="16" name="object 16"/>
            <p:cNvSpPr/>
            <p:nvPr/>
          </p:nvSpPr>
          <p:spPr>
            <a:xfrm>
              <a:off x="8402891" y="4397197"/>
              <a:ext cx="356235" cy="178435"/>
            </a:xfrm>
            <a:custGeom>
              <a:avLst/>
              <a:gdLst/>
              <a:ahLst/>
              <a:cxnLst/>
              <a:rect l="l" t="t" r="r" b="b"/>
              <a:pathLst>
                <a:path w="356234" h="178435">
                  <a:moveTo>
                    <a:pt x="265696" y="61226"/>
                  </a:moveTo>
                  <a:lnTo>
                    <a:pt x="265658" y="46990"/>
                  </a:lnTo>
                  <a:lnTo>
                    <a:pt x="260235" y="41592"/>
                  </a:lnTo>
                  <a:lnTo>
                    <a:pt x="260235" y="50177"/>
                  </a:lnTo>
                  <a:lnTo>
                    <a:pt x="260184" y="58204"/>
                  </a:lnTo>
                  <a:lnTo>
                    <a:pt x="257111" y="61328"/>
                  </a:lnTo>
                  <a:lnTo>
                    <a:pt x="249186" y="61391"/>
                  </a:lnTo>
                  <a:lnTo>
                    <a:pt x="245948" y="58204"/>
                  </a:lnTo>
                  <a:lnTo>
                    <a:pt x="245973" y="50177"/>
                  </a:lnTo>
                  <a:lnTo>
                    <a:pt x="249047" y="47053"/>
                  </a:lnTo>
                  <a:lnTo>
                    <a:pt x="252984" y="47028"/>
                  </a:lnTo>
                  <a:lnTo>
                    <a:pt x="257022" y="47028"/>
                  </a:lnTo>
                  <a:lnTo>
                    <a:pt x="260235" y="50177"/>
                  </a:lnTo>
                  <a:lnTo>
                    <a:pt x="260235" y="41592"/>
                  </a:lnTo>
                  <a:lnTo>
                    <a:pt x="260045" y="41402"/>
                  </a:lnTo>
                  <a:lnTo>
                    <a:pt x="253034" y="41402"/>
                  </a:lnTo>
                  <a:lnTo>
                    <a:pt x="246037" y="41376"/>
                  </a:lnTo>
                  <a:lnTo>
                    <a:pt x="240372" y="46990"/>
                  </a:lnTo>
                  <a:lnTo>
                    <a:pt x="240322" y="58102"/>
                  </a:lnTo>
                  <a:lnTo>
                    <a:pt x="240449" y="61328"/>
                  </a:lnTo>
                  <a:lnTo>
                    <a:pt x="246062" y="66903"/>
                  </a:lnTo>
                  <a:lnTo>
                    <a:pt x="260121" y="66840"/>
                  </a:lnTo>
                  <a:lnTo>
                    <a:pt x="265518" y="61391"/>
                  </a:lnTo>
                  <a:lnTo>
                    <a:pt x="265696" y="61226"/>
                  </a:lnTo>
                  <a:close/>
                </a:path>
                <a:path w="356234" h="178435">
                  <a:moveTo>
                    <a:pt x="355841" y="88938"/>
                  </a:moveTo>
                  <a:lnTo>
                    <a:pt x="338048" y="53352"/>
                  </a:lnTo>
                  <a:lnTo>
                    <a:pt x="300177" y="29540"/>
                  </a:lnTo>
                  <a:lnTo>
                    <a:pt x="258483" y="13284"/>
                  </a:lnTo>
                  <a:lnTo>
                    <a:pt x="258483" y="34848"/>
                  </a:lnTo>
                  <a:lnTo>
                    <a:pt x="267106" y="37350"/>
                  </a:lnTo>
                  <a:lnTo>
                    <a:pt x="273037" y="45224"/>
                  </a:lnTo>
                  <a:lnTo>
                    <a:pt x="253034" y="74206"/>
                  </a:lnTo>
                  <a:lnTo>
                    <a:pt x="245249" y="72631"/>
                  </a:lnTo>
                  <a:lnTo>
                    <a:pt x="238887" y="68338"/>
                  </a:lnTo>
                  <a:lnTo>
                    <a:pt x="234594" y="61976"/>
                  </a:lnTo>
                  <a:lnTo>
                    <a:pt x="233019" y="54190"/>
                  </a:lnTo>
                  <a:lnTo>
                    <a:pt x="233045" y="45224"/>
                  </a:lnTo>
                  <a:lnTo>
                    <a:pt x="238975" y="37350"/>
                  </a:lnTo>
                  <a:lnTo>
                    <a:pt x="247586" y="34848"/>
                  </a:lnTo>
                  <a:lnTo>
                    <a:pt x="247586" y="10058"/>
                  </a:lnTo>
                  <a:lnTo>
                    <a:pt x="230466" y="5715"/>
                  </a:lnTo>
                  <a:lnTo>
                    <a:pt x="213106" y="2590"/>
                  </a:lnTo>
                  <a:lnTo>
                    <a:pt x="195567" y="673"/>
                  </a:lnTo>
                  <a:lnTo>
                    <a:pt x="177914" y="0"/>
                  </a:lnTo>
                  <a:lnTo>
                    <a:pt x="159715" y="901"/>
                  </a:lnTo>
                  <a:lnTo>
                    <a:pt x="141617" y="2997"/>
                  </a:lnTo>
                  <a:lnTo>
                    <a:pt x="123710" y="6273"/>
                  </a:lnTo>
                  <a:lnTo>
                    <a:pt x="106032" y="10718"/>
                  </a:lnTo>
                  <a:lnTo>
                    <a:pt x="106032" y="39573"/>
                  </a:lnTo>
                  <a:lnTo>
                    <a:pt x="119710" y="44183"/>
                  </a:lnTo>
                  <a:lnTo>
                    <a:pt x="130594" y="53022"/>
                  </a:lnTo>
                  <a:lnTo>
                    <a:pt x="137795" y="65062"/>
                  </a:lnTo>
                  <a:lnTo>
                    <a:pt x="140385" y="79260"/>
                  </a:lnTo>
                  <a:lnTo>
                    <a:pt x="140360" y="81953"/>
                  </a:lnTo>
                  <a:lnTo>
                    <a:pt x="138899" y="84442"/>
                  </a:lnTo>
                  <a:lnTo>
                    <a:pt x="136550" y="85763"/>
                  </a:lnTo>
                  <a:lnTo>
                    <a:pt x="136423" y="138303"/>
                  </a:lnTo>
                  <a:lnTo>
                    <a:pt x="132232" y="143014"/>
                  </a:lnTo>
                  <a:lnTo>
                    <a:pt x="126657" y="143802"/>
                  </a:lnTo>
                  <a:lnTo>
                    <a:pt x="125945" y="146253"/>
                  </a:lnTo>
                  <a:lnTo>
                    <a:pt x="123647" y="147904"/>
                  </a:lnTo>
                  <a:lnTo>
                    <a:pt x="114985" y="148158"/>
                  </a:lnTo>
                  <a:lnTo>
                    <a:pt x="111264" y="145034"/>
                  </a:lnTo>
                  <a:lnTo>
                    <a:pt x="110553" y="136588"/>
                  </a:lnTo>
                  <a:lnTo>
                    <a:pt x="113677" y="132880"/>
                  </a:lnTo>
                  <a:lnTo>
                    <a:pt x="123494" y="132334"/>
                  </a:lnTo>
                  <a:lnTo>
                    <a:pt x="125742" y="133731"/>
                  </a:lnTo>
                  <a:lnTo>
                    <a:pt x="126657" y="135966"/>
                  </a:lnTo>
                  <a:lnTo>
                    <a:pt x="128041" y="135382"/>
                  </a:lnTo>
                  <a:lnTo>
                    <a:pt x="128943" y="134023"/>
                  </a:lnTo>
                  <a:lnTo>
                    <a:pt x="128930" y="85763"/>
                  </a:lnTo>
                  <a:lnTo>
                    <a:pt x="126530" y="84493"/>
                  </a:lnTo>
                  <a:lnTo>
                    <a:pt x="125056" y="81978"/>
                  </a:lnTo>
                  <a:lnTo>
                    <a:pt x="100304" y="54470"/>
                  </a:lnTo>
                  <a:lnTo>
                    <a:pt x="90652" y="56413"/>
                  </a:lnTo>
                  <a:lnTo>
                    <a:pt x="82765" y="61734"/>
                  </a:lnTo>
                  <a:lnTo>
                    <a:pt x="77444" y="69608"/>
                  </a:lnTo>
                  <a:lnTo>
                    <a:pt x="75501" y="79260"/>
                  </a:lnTo>
                  <a:lnTo>
                    <a:pt x="75450" y="81953"/>
                  </a:lnTo>
                  <a:lnTo>
                    <a:pt x="74002" y="84416"/>
                  </a:lnTo>
                  <a:lnTo>
                    <a:pt x="71666" y="85763"/>
                  </a:lnTo>
                  <a:lnTo>
                    <a:pt x="71666" y="134188"/>
                  </a:lnTo>
                  <a:lnTo>
                    <a:pt x="72555" y="135547"/>
                  </a:lnTo>
                  <a:lnTo>
                    <a:pt x="73939" y="136131"/>
                  </a:lnTo>
                  <a:lnTo>
                    <a:pt x="75018" y="134035"/>
                  </a:lnTo>
                  <a:lnTo>
                    <a:pt x="77152" y="132715"/>
                  </a:lnTo>
                  <a:lnTo>
                    <a:pt x="85623" y="133045"/>
                  </a:lnTo>
                  <a:lnTo>
                    <a:pt x="88747" y="136753"/>
                  </a:lnTo>
                  <a:lnTo>
                    <a:pt x="88074" y="144691"/>
                  </a:lnTo>
                  <a:lnTo>
                    <a:pt x="85115" y="147650"/>
                  </a:lnTo>
                  <a:lnTo>
                    <a:pt x="76949" y="148069"/>
                  </a:lnTo>
                  <a:lnTo>
                    <a:pt x="74663" y="146418"/>
                  </a:lnTo>
                  <a:lnTo>
                    <a:pt x="73939" y="143967"/>
                  </a:lnTo>
                  <a:lnTo>
                    <a:pt x="68376" y="143179"/>
                  </a:lnTo>
                  <a:lnTo>
                    <a:pt x="64185" y="138480"/>
                  </a:lnTo>
                  <a:lnTo>
                    <a:pt x="64046" y="85763"/>
                  </a:lnTo>
                  <a:lnTo>
                    <a:pt x="61645" y="84493"/>
                  </a:lnTo>
                  <a:lnTo>
                    <a:pt x="60172" y="81978"/>
                  </a:lnTo>
                  <a:lnTo>
                    <a:pt x="60210" y="79260"/>
                  </a:lnTo>
                  <a:lnTo>
                    <a:pt x="62801" y="65074"/>
                  </a:lnTo>
                  <a:lnTo>
                    <a:pt x="69977" y="53035"/>
                  </a:lnTo>
                  <a:lnTo>
                    <a:pt x="80848" y="44196"/>
                  </a:lnTo>
                  <a:lnTo>
                    <a:pt x="94513" y="39573"/>
                  </a:lnTo>
                  <a:lnTo>
                    <a:pt x="94513" y="14224"/>
                  </a:lnTo>
                  <a:lnTo>
                    <a:pt x="54660" y="30784"/>
                  </a:lnTo>
                  <a:lnTo>
                    <a:pt x="17729" y="53136"/>
                  </a:lnTo>
                  <a:lnTo>
                    <a:pt x="0" y="88938"/>
                  </a:lnTo>
                  <a:lnTo>
                    <a:pt x="0" y="177876"/>
                  </a:lnTo>
                  <a:lnTo>
                    <a:pt x="355841" y="177876"/>
                  </a:lnTo>
                  <a:lnTo>
                    <a:pt x="355841" y="88938"/>
                  </a:lnTo>
                  <a:close/>
                </a:path>
              </a:pathLst>
            </a:custGeom>
            <a:solidFill>
              <a:srgbClr val="000000"/>
            </a:solidFill>
          </p:spPr>
          <p:txBody>
            <a:bodyPr wrap="square" lIns="0" tIns="0" rIns="0" bIns="0" rtlCol="0"/>
            <a:lstStyle/>
            <a:p>
              <a:endParaRPr/>
            </a:p>
          </p:txBody>
        </p:sp>
      </p:grpSp>
      <p:sp>
        <p:nvSpPr>
          <p:cNvPr id="17" name="object 17"/>
          <p:cNvSpPr txBox="1"/>
          <p:nvPr/>
        </p:nvSpPr>
        <p:spPr>
          <a:xfrm>
            <a:off x="9054210" y="4171569"/>
            <a:ext cx="2814320" cy="401320"/>
          </a:xfrm>
          <a:prstGeom prst="rect">
            <a:avLst/>
          </a:prstGeom>
        </p:spPr>
        <p:txBody>
          <a:bodyPr vert="horz" wrap="square" lIns="0" tIns="34925" rIns="0" bIns="0" rtlCol="0">
            <a:spAutoFit/>
          </a:bodyPr>
          <a:lstStyle/>
          <a:p>
            <a:pPr marL="12700" marR="5080">
              <a:lnSpc>
                <a:spcPts val="1400"/>
              </a:lnSpc>
              <a:spcBef>
                <a:spcPts val="275"/>
              </a:spcBef>
            </a:pPr>
            <a:r>
              <a:rPr sz="1300" b="0" dirty="0">
                <a:solidFill>
                  <a:srgbClr val="001D30"/>
                </a:solidFill>
                <a:latin typeface="Segoe UI Semilight"/>
                <a:cs typeface="Segoe UI Semilight"/>
              </a:rPr>
              <a:t>Lokal</a:t>
            </a:r>
            <a:r>
              <a:rPr sz="1300" b="0" spc="-40" dirty="0">
                <a:solidFill>
                  <a:srgbClr val="001D30"/>
                </a:solidFill>
                <a:latin typeface="Segoe UI Semilight"/>
                <a:cs typeface="Segoe UI Semilight"/>
              </a:rPr>
              <a:t> </a:t>
            </a:r>
            <a:r>
              <a:rPr sz="1300" b="0" dirty="0">
                <a:solidFill>
                  <a:srgbClr val="001D30"/>
                </a:solidFill>
                <a:latin typeface="Segoe UI Semilight"/>
                <a:cs typeface="Segoe UI Semilight"/>
              </a:rPr>
              <a:t>planlægning</a:t>
            </a:r>
            <a:r>
              <a:rPr sz="1300" b="0" spc="-40" dirty="0">
                <a:solidFill>
                  <a:srgbClr val="001D30"/>
                </a:solidFill>
                <a:latin typeface="Segoe UI Semilight"/>
                <a:cs typeface="Segoe UI Semilight"/>
              </a:rPr>
              <a:t> </a:t>
            </a:r>
            <a:r>
              <a:rPr sz="1300" b="0" dirty="0">
                <a:solidFill>
                  <a:srgbClr val="001D30"/>
                </a:solidFill>
                <a:latin typeface="Segoe UI Semilight"/>
                <a:cs typeface="Segoe UI Semilight"/>
              </a:rPr>
              <a:t>af almen</a:t>
            </a:r>
            <a:r>
              <a:rPr sz="1300" b="0" spc="-30" dirty="0">
                <a:solidFill>
                  <a:srgbClr val="001D30"/>
                </a:solidFill>
                <a:latin typeface="Segoe UI Semilight"/>
                <a:cs typeface="Segoe UI Semilight"/>
              </a:rPr>
              <a:t> </a:t>
            </a:r>
            <a:r>
              <a:rPr sz="1300" b="0" spc="-10" dirty="0">
                <a:solidFill>
                  <a:srgbClr val="001D30"/>
                </a:solidFill>
                <a:latin typeface="Segoe UI Semilight"/>
                <a:cs typeface="Segoe UI Semilight"/>
              </a:rPr>
              <a:t>medicinske </a:t>
            </a:r>
            <a:r>
              <a:rPr sz="1300" b="0" dirty="0">
                <a:solidFill>
                  <a:srgbClr val="001D30"/>
                </a:solidFill>
                <a:latin typeface="Segoe UI Semilight"/>
                <a:cs typeface="Segoe UI Semilight"/>
              </a:rPr>
              <a:t>tilbud</a:t>
            </a:r>
            <a:r>
              <a:rPr sz="1300" b="0" spc="-30" dirty="0">
                <a:solidFill>
                  <a:srgbClr val="001D30"/>
                </a:solidFill>
                <a:latin typeface="Segoe UI Semilight"/>
                <a:cs typeface="Segoe UI Semilight"/>
              </a:rPr>
              <a:t> </a:t>
            </a:r>
            <a:r>
              <a:rPr sz="1300" b="0" dirty="0">
                <a:solidFill>
                  <a:srgbClr val="001D30"/>
                </a:solidFill>
                <a:latin typeface="Segoe UI Semilight"/>
                <a:cs typeface="Segoe UI Semilight"/>
              </a:rPr>
              <a:t>og</a:t>
            </a:r>
            <a:r>
              <a:rPr sz="1300" b="0" spc="-5" dirty="0">
                <a:solidFill>
                  <a:srgbClr val="001D30"/>
                </a:solidFill>
                <a:latin typeface="Segoe UI Semilight"/>
                <a:cs typeface="Segoe UI Semilight"/>
              </a:rPr>
              <a:t> </a:t>
            </a:r>
            <a:r>
              <a:rPr sz="1300" b="0" spc="-10" dirty="0">
                <a:solidFill>
                  <a:srgbClr val="001D30"/>
                </a:solidFill>
                <a:latin typeface="Segoe UI Semilight"/>
                <a:cs typeface="Segoe UI Semilight"/>
              </a:rPr>
              <a:t>praksissektor.</a:t>
            </a:r>
            <a:endParaRPr sz="1300">
              <a:latin typeface="Segoe UI Semilight"/>
              <a:cs typeface="Segoe UI Semilight"/>
            </a:endParaRPr>
          </a:p>
        </p:txBody>
      </p:sp>
      <p:grpSp>
        <p:nvGrpSpPr>
          <p:cNvPr id="18" name="object 18"/>
          <p:cNvGrpSpPr/>
          <p:nvPr/>
        </p:nvGrpSpPr>
        <p:grpSpPr>
          <a:xfrm>
            <a:off x="8366949" y="3593939"/>
            <a:ext cx="455930" cy="377190"/>
            <a:chOff x="8366949" y="3593939"/>
            <a:chExt cx="455930" cy="377190"/>
          </a:xfrm>
        </p:grpSpPr>
        <p:sp>
          <p:nvSpPr>
            <p:cNvPr id="19" name="object 19"/>
            <p:cNvSpPr/>
            <p:nvPr/>
          </p:nvSpPr>
          <p:spPr>
            <a:xfrm>
              <a:off x="8366949" y="3654139"/>
              <a:ext cx="455930" cy="316865"/>
            </a:xfrm>
            <a:custGeom>
              <a:avLst/>
              <a:gdLst/>
              <a:ahLst/>
              <a:cxnLst/>
              <a:rect l="l" t="t" r="r" b="b"/>
              <a:pathLst>
                <a:path w="455929" h="316864">
                  <a:moveTo>
                    <a:pt x="227964" y="0"/>
                  </a:moveTo>
                  <a:lnTo>
                    <a:pt x="161242" y="66703"/>
                  </a:lnTo>
                  <a:lnTo>
                    <a:pt x="161242" y="83379"/>
                  </a:lnTo>
                  <a:lnTo>
                    <a:pt x="0" y="83379"/>
                  </a:lnTo>
                  <a:lnTo>
                    <a:pt x="0" y="105614"/>
                  </a:lnTo>
                  <a:lnTo>
                    <a:pt x="11118" y="105614"/>
                  </a:lnTo>
                  <a:lnTo>
                    <a:pt x="11118" y="316843"/>
                  </a:lnTo>
                  <a:lnTo>
                    <a:pt x="444811" y="316843"/>
                  </a:lnTo>
                  <a:lnTo>
                    <a:pt x="444811" y="294608"/>
                  </a:lnTo>
                  <a:lnTo>
                    <a:pt x="205724" y="294608"/>
                  </a:lnTo>
                  <a:lnTo>
                    <a:pt x="205724" y="272374"/>
                  </a:lnTo>
                  <a:lnTo>
                    <a:pt x="33358" y="272374"/>
                  </a:lnTo>
                  <a:lnTo>
                    <a:pt x="33358" y="239022"/>
                  </a:lnTo>
                  <a:lnTo>
                    <a:pt x="205724" y="239022"/>
                  </a:lnTo>
                  <a:lnTo>
                    <a:pt x="205724" y="216787"/>
                  </a:lnTo>
                  <a:lnTo>
                    <a:pt x="33358" y="216787"/>
                  </a:lnTo>
                  <a:lnTo>
                    <a:pt x="33358" y="183435"/>
                  </a:lnTo>
                  <a:lnTo>
                    <a:pt x="444811" y="183435"/>
                  </a:lnTo>
                  <a:lnTo>
                    <a:pt x="444811" y="161201"/>
                  </a:lnTo>
                  <a:lnTo>
                    <a:pt x="33358" y="161201"/>
                  </a:lnTo>
                  <a:lnTo>
                    <a:pt x="33358" y="127849"/>
                  </a:lnTo>
                  <a:lnTo>
                    <a:pt x="217567" y="127849"/>
                  </a:lnTo>
                  <a:lnTo>
                    <a:pt x="217567" y="122957"/>
                  </a:lnTo>
                  <a:lnTo>
                    <a:pt x="199441" y="122957"/>
                  </a:lnTo>
                  <a:lnTo>
                    <a:pt x="189043" y="104947"/>
                  </a:lnTo>
                  <a:lnTo>
                    <a:pt x="207225" y="94497"/>
                  </a:lnTo>
                  <a:lnTo>
                    <a:pt x="189043" y="84046"/>
                  </a:lnTo>
                  <a:lnTo>
                    <a:pt x="199441" y="66036"/>
                  </a:lnTo>
                  <a:lnTo>
                    <a:pt x="217567" y="66036"/>
                  </a:lnTo>
                  <a:lnTo>
                    <a:pt x="217567" y="55586"/>
                  </a:lnTo>
                  <a:lnTo>
                    <a:pt x="283566" y="55586"/>
                  </a:lnTo>
                  <a:lnTo>
                    <a:pt x="227964" y="0"/>
                  </a:lnTo>
                  <a:close/>
                </a:path>
                <a:path w="455929" h="316864">
                  <a:moveTo>
                    <a:pt x="444811" y="183435"/>
                  </a:moveTo>
                  <a:lnTo>
                    <a:pt x="422570" y="183435"/>
                  </a:lnTo>
                  <a:lnTo>
                    <a:pt x="422570" y="216787"/>
                  </a:lnTo>
                  <a:lnTo>
                    <a:pt x="250205" y="216787"/>
                  </a:lnTo>
                  <a:lnTo>
                    <a:pt x="250205" y="294608"/>
                  </a:lnTo>
                  <a:lnTo>
                    <a:pt x="444811" y="294608"/>
                  </a:lnTo>
                  <a:lnTo>
                    <a:pt x="444811" y="272374"/>
                  </a:lnTo>
                  <a:lnTo>
                    <a:pt x="278006" y="272374"/>
                  </a:lnTo>
                  <a:lnTo>
                    <a:pt x="278006" y="239022"/>
                  </a:lnTo>
                  <a:lnTo>
                    <a:pt x="444811" y="239022"/>
                  </a:lnTo>
                  <a:lnTo>
                    <a:pt x="444811" y="183435"/>
                  </a:lnTo>
                  <a:close/>
                </a:path>
                <a:path w="455929" h="316864">
                  <a:moveTo>
                    <a:pt x="88960" y="239022"/>
                  </a:moveTo>
                  <a:lnTo>
                    <a:pt x="66719" y="239022"/>
                  </a:lnTo>
                  <a:lnTo>
                    <a:pt x="66719" y="272374"/>
                  </a:lnTo>
                  <a:lnTo>
                    <a:pt x="88960" y="272374"/>
                  </a:lnTo>
                  <a:lnTo>
                    <a:pt x="88960" y="239022"/>
                  </a:lnTo>
                  <a:close/>
                </a:path>
                <a:path w="455929" h="316864">
                  <a:moveTo>
                    <a:pt x="144562" y="239022"/>
                  </a:moveTo>
                  <a:lnTo>
                    <a:pt x="122321" y="239022"/>
                  </a:lnTo>
                  <a:lnTo>
                    <a:pt x="122321" y="272374"/>
                  </a:lnTo>
                  <a:lnTo>
                    <a:pt x="144562" y="272374"/>
                  </a:lnTo>
                  <a:lnTo>
                    <a:pt x="144562" y="239022"/>
                  </a:lnTo>
                  <a:close/>
                </a:path>
                <a:path w="455929" h="316864">
                  <a:moveTo>
                    <a:pt x="205724" y="239022"/>
                  </a:moveTo>
                  <a:lnTo>
                    <a:pt x="177923" y="239022"/>
                  </a:lnTo>
                  <a:lnTo>
                    <a:pt x="177923" y="272374"/>
                  </a:lnTo>
                  <a:lnTo>
                    <a:pt x="205724" y="272374"/>
                  </a:lnTo>
                  <a:lnTo>
                    <a:pt x="205724" y="239022"/>
                  </a:lnTo>
                  <a:close/>
                </a:path>
                <a:path w="455929" h="316864">
                  <a:moveTo>
                    <a:pt x="333608" y="239022"/>
                  </a:moveTo>
                  <a:lnTo>
                    <a:pt x="311367" y="239022"/>
                  </a:lnTo>
                  <a:lnTo>
                    <a:pt x="311367" y="272374"/>
                  </a:lnTo>
                  <a:lnTo>
                    <a:pt x="333608" y="272374"/>
                  </a:lnTo>
                  <a:lnTo>
                    <a:pt x="333608" y="239022"/>
                  </a:lnTo>
                  <a:close/>
                </a:path>
                <a:path w="455929" h="316864">
                  <a:moveTo>
                    <a:pt x="389209" y="239022"/>
                  </a:moveTo>
                  <a:lnTo>
                    <a:pt x="366969" y="239022"/>
                  </a:lnTo>
                  <a:lnTo>
                    <a:pt x="366969" y="272374"/>
                  </a:lnTo>
                  <a:lnTo>
                    <a:pt x="389209" y="272374"/>
                  </a:lnTo>
                  <a:lnTo>
                    <a:pt x="389209" y="239022"/>
                  </a:lnTo>
                  <a:close/>
                </a:path>
                <a:path w="455929" h="316864">
                  <a:moveTo>
                    <a:pt x="444811" y="239022"/>
                  </a:moveTo>
                  <a:lnTo>
                    <a:pt x="422570" y="239022"/>
                  </a:lnTo>
                  <a:lnTo>
                    <a:pt x="422570" y="272374"/>
                  </a:lnTo>
                  <a:lnTo>
                    <a:pt x="444811" y="272374"/>
                  </a:lnTo>
                  <a:lnTo>
                    <a:pt x="444811" y="239022"/>
                  </a:lnTo>
                  <a:close/>
                </a:path>
                <a:path w="455929" h="316864">
                  <a:moveTo>
                    <a:pt x="88960" y="183435"/>
                  </a:moveTo>
                  <a:lnTo>
                    <a:pt x="66719" y="183435"/>
                  </a:lnTo>
                  <a:lnTo>
                    <a:pt x="66719" y="216787"/>
                  </a:lnTo>
                  <a:lnTo>
                    <a:pt x="88960" y="216787"/>
                  </a:lnTo>
                  <a:lnTo>
                    <a:pt x="88960" y="183435"/>
                  </a:lnTo>
                  <a:close/>
                </a:path>
                <a:path w="455929" h="316864">
                  <a:moveTo>
                    <a:pt x="144562" y="183435"/>
                  </a:moveTo>
                  <a:lnTo>
                    <a:pt x="122321" y="183435"/>
                  </a:lnTo>
                  <a:lnTo>
                    <a:pt x="122321" y="216787"/>
                  </a:lnTo>
                  <a:lnTo>
                    <a:pt x="144562" y="216787"/>
                  </a:lnTo>
                  <a:lnTo>
                    <a:pt x="144562" y="183435"/>
                  </a:lnTo>
                  <a:close/>
                </a:path>
                <a:path w="455929" h="316864">
                  <a:moveTo>
                    <a:pt x="278006" y="183435"/>
                  </a:moveTo>
                  <a:lnTo>
                    <a:pt x="177923" y="183435"/>
                  </a:lnTo>
                  <a:lnTo>
                    <a:pt x="177923" y="216787"/>
                  </a:lnTo>
                  <a:lnTo>
                    <a:pt x="278006" y="216787"/>
                  </a:lnTo>
                  <a:lnTo>
                    <a:pt x="278006" y="183435"/>
                  </a:lnTo>
                  <a:close/>
                </a:path>
                <a:path w="455929" h="316864">
                  <a:moveTo>
                    <a:pt x="333608" y="183435"/>
                  </a:moveTo>
                  <a:lnTo>
                    <a:pt x="311367" y="183435"/>
                  </a:lnTo>
                  <a:lnTo>
                    <a:pt x="311367" y="216787"/>
                  </a:lnTo>
                  <a:lnTo>
                    <a:pt x="333608" y="216787"/>
                  </a:lnTo>
                  <a:lnTo>
                    <a:pt x="333608" y="183435"/>
                  </a:lnTo>
                  <a:close/>
                </a:path>
                <a:path w="455929" h="316864">
                  <a:moveTo>
                    <a:pt x="389209" y="183435"/>
                  </a:moveTo>
                  <a:lnTo>
                    <a:pt x="366969" y="183435"/>
                  </a:lnTo>
                  <a:lnTo>
                    <a:pt x="366969" y="216787"/>
                  </a:lnTo>
                  <a:lnTo>
                    <a:pt x="389209" y="216787"/>
                  </a:lnTo>
                  <a:lnTo>
                    <a:pt x="389209" y="183435"/>
                  </a:lnTo>
                  <a:close/>
                </a:path>
                <a:path w="455929" h="316864">
                  <a:moveTo>
                    <a:pt x="88960" y="127849"/>
                  </a:moveTo>
                  <a:lnTo>
                    <a:pt x="66719" y="127849"/>
                  </a:lnTo>
                  <a:lnTo>
                    <a:pt x="66719" y="161201"/>
                  </a:lnTo>
                  <a:lnTo>
                    <a:pt x="88960" y="161201"/>
                  </a:lnTo>
                  <a:lnTo>
                    <a:pt x="88960" y="127849"/>
                  </a:lnTo>
                  <a:close/>
                </a:path>
                <a:path w="455929" h="316864">
                  <a:moveTo>
                    <a:pt x="144562" y="127849"/>
                  </a:moveTo>
                  <a:lnTo>
                    <a:pt x="122321" y="127849"/>
                  </a:lnTo>
                  <a:lnTo>
                    <a:pt x="122321" y="161201"/>
                  </a:lnTo>
                  <a:lnTo>
                    <a:pt x="144562" y="161201"/>
                  </a:lnTo>
                  <a:lnTo>
                    <a:pt x="144562" y="127849"/>
                  </a:lnTo>
                  <a:close/>
                </a:path>
                <a:path w="455929" h="316864">
                  <a:moveTo>
                    <a:pt x="217567" y="127849"/>
                  </a:moveTo>
                  <a:lnTo>
                    <a:pt x="177923" y="127849"/>
                  </a:lnTo>
                  <a:lnTo>
                    <a:pt x="177923" y="161201"/>
                  </a:lnTo>
                  <a:lnTo>
                    <a:pt x="278006" y="161201"/>
                  </a:lnTo>
                  <a:lnTo>
                    <a:pt x="278006" y="133407"/>
                  </a:lnTo>
                  <a:lnTo>
                    <a:pt x="217567" y="133407"/>
                  </a:lnTo>
                  <a:lnTo>
                    <a:pt x="217567" y="127849"/>
                  </a:lnTo>
                  <a:close/>
                </a:path>
                <a:path w="455929" h="316864">
                  <a:moveTo>
                    <a:pt x="333608" y="127849"/>
                  </a:moveTo>
                  <a:lnTo>
                    <a:pt x="311367" y="127849"/>
                  </a:lnTo>
                  <a:lnTo>
                    <a:pt x="311367" y="161201"/>
                  </a:lnTo>
                  <a:lnTo>
                    <a:pt x="333608" y="161201"/>
                  </a:lnTo>
                  <a:lnTo>
                    <a:pt x="333608" y="127849"/>
                  </a:lnTo>
                  <a:close/>
                </a:path>
                <a:path w="455929" h="316864">
                  <a:moveTo>
                    <a:pt x="389209" y="127849"/>
                  </a:moveTo>
                  <a:lnTo>
                    <a:pt x="366969" y="127849"/>
                  </a:lnTo>
                  <a:lnTo>
                    <a:pt x="366969" y="161201"/>
                  </a:lnTo>
                  <a:lnTo>
                    <a:pt x="389209" y="161201"/>
                  </a:lnTo>
                  <a:lnTo>
                    <a:pt x="389209" y="127849"/>
                  </a:lnTo>
                  <a:close/>
                </a:path>
                <a:path w="455929" h="316864">
                  <a:moveTo>
                    <a:pt x="444811" y="127849"/>
                  </a:moveTo>
                  <a:lnTo>
                    <a:pt x="422570" y="127849"/>
                  </a:lnTo>
                  <a:lnTo>
                    <a:pt x="422570" y="161201"/>
                  </a:lnTo>
                  <a:lnTo>
                    <a:pt x="444811" y="161201"/>
                  </a:lnTo>
                  <a:lnTo>
                    <a:pt x="444811" y="127849"/>
                  </a:lnTo>
                  <a:close/>
                </a:path>
                <a:path w="455929" h="316864">
                  <a:moveTo>
                    <a:pt x="238362" y="112451"/>
                  </a:moveTo>
                  <a:lnTo>
                    <a:pt x="238362" y="133407"/>
                  </a:lnTo>
                  <a:lnTo>
                    <a:pt x="278006" y="133407"/>
                  </a:lnTo>
                  <a:lnTo>
                    <a:pt x="278006" y="127849"/>
                  </a:lnTo>
                  <a:lnTo>
                    <a:pt x="444811" y="127849"/>
                  </a:lnTo>
                  <a:lnTo>
                    <a:pt x="444811" y="122957"/>
                  </a:lnTo>
                  <a:lnTo>
                    <a:pt x="256488" y="122957"/>
                  </a:lnTo>
                  <a:lnTo>
                    <a:pt x="238362" y="112451"/>
                  </a:lnTo>
                  <a:close/>
                </a:path>
                <a:path w="455929" h="316864">
                  <a:moveTo>
                    <a:pt x="217567" y="112451"/>
                  </a:moveTo>
                  <a:lnTo>
                    <a:pt x="199441" y="122957"/>
                  </a:lnTo>
                  <a:lnTo>
                    <a:pt x="217567" y="122957"/>
                  </a:lnTo>
                  <a:lnTo>
                    <a:pt x="217567" y="112451"/>
                  </a:lnTo>
                  <a:close/>
                </a:path>
                <a:path w="455929" h="316864">
                  <a:moveTo>
                    <a:pt x="294019" y="66036"/>
                  </a:moveTo>
                  <a:lnTo>
                    <a:pt x="256488" y="66036"/>
                  </a:lnTo>
                  <a:lnTo>
                    <a:pt x="266885" y="84046"/>
                  </a:lnTo>
                  <a:lnTo>
                    <a:pt x="248704" y="94497"/>
                  </a:lnTo>
                  <a:lnTo>
                    <a:pt x="266885" y="104947"/>
                  </a:lnTo>
                  <a:lnTo>
                    <a:pt x="256488" y="122957"/>
                  </a:lnTo>
                  <a:lnTo>
                    <a:pt x="444811" y="122957"/>
                  </a:lnTo>
                  <a:lnTo>
                    <a:pt x="444811" y="105614"/>
                  </a:lnTo>
                  <a:lnTo>
                    <a:pt x="455931" y="105614"/>
                  </a:lnTo>
                  <a:lnTo>
                    <a:pt x="455931" y="83379"/>
                  </a:lnTo>
                  <a:lnTo>
                    <a:pt x="294686" y="83379"/>
                  </a:lnTo>
                  <a:lnTo>
                    <a:pt x="294686" y="66703"/>
                  </a:lnTo>
                  <a:lnTo>
                    <a:pt x="294019" y="66036"/>
                  </a:lnTo>
                  <a:close/>
                </a:path>
                <a:path w="455929" h="316864">
                  <a:moveTo>
                    <a:pt x="217567" y="66036"/>
                  </a:moveTo>
                  <a:lnTo>
                    <a:pt x="199441" y="66036"/>
                  </a:lnTo>
                  <a:lnTo>
                    <a:pt x="217567" y="76542"/>
                  </a:lnTo>
                  <a:lnTo>
                    <a:pt x="217567" y="66036"/>
                  </a:lnTo>
                  <a:close/>
                </a:path>
                <a:path w="455929" h="316864">
                  <a:moveTo>
                    <a:pt x="283566" y="55586"/>
                  </a:moveTo>
                  <a:lnTo>
                    <a:pt x="238362" y="55586"/>
                  </a:lnTo>
                  <a:lnTo>
                    <a:pt x="238362" y="76542"/>
                  </a:lnTo>
                  <a:lnTo>
                    <a:pt x="256488" y="66036"/>
                  </a:lnTo>
                  <a:lnTo>
                    <a:pt x="294019" y="66036"/>
                  </a:lnTo>
                  <a:lnTo>
                    <a:pt x="283566" y="55586"/>
                  </a:lnTo>
                  <a:close/>
                </a:path>
              </a:pathLst>
            </a:custGeom>
            <a:solidFill>
              <a:srgbClr val="000000"/>
            </a:solidFill>
          </p:spPr>
          <p:txBody>
            <a:bodyPr wrap="square" lIns="0" tIns="0" rIns="0" bIns="0" rtlCol="0"/>
            <a:lstStyle/>
            <a:p>
              <a:endParaRPr/>
            </a:p>
          </p:txBody>
        </p:sp>
        <p:pic>
          <p:nvPicPr>
            <p:cNvPr id="20" name="object 20"/>
            <p:cNvPicPr/>
            <p:nvPr/>
          </p:nvPicPr>
          <p:blipFill>
            <a:blip r:embed="rId4" cstate="print"/>
            <a:stretch>
              <a:fillRect/>
            </a:stretch>
          </p:blipFill>
          <p:spPr>
            <a:xfrm>
              <a:off x="8498111" y="3593939"/>
              <a:ext cx="193605" cy="112507"/>
            </a:xfrm>
            <a:prstGeom prst="rect">
              <a:avLst/>
            </a:prstGeom>
          </p:spPr>
        </p:pic>
      </p:grpSp>
      <p:sp>
        <p:nvSpPr>
          <p:cNvPr id="21" name="object 21"/>
          <p:cNvSpPr txBox="1"/>
          <p:nvPr/>
        </p:nvSpPr>
        <p:spPr>
          <a:xfrm>
            <a:off x="9068181" y="3667125"/>
            <a:ext cx="1794510" cy="223520"/>
          </a:xfrm>
          <a:prstGeom prst="rect">
            <a:avLst/>
          </a:prstGeom>
        </p:spPr>
        <p:txBody>
          <a:bodyPr vert="horz" wrap="square" lIns="0" tIns="12065" rIns="0" bIns="0" rtlCol="0">
            <a:spAutoFit/>
          </a:bodyPr>
          <a:lstStyle/>
          <a:p>
            <a:pPr marL="12700">
              <a:lnSpc>
                <a:spcPct val="100000"/>
              </a:lnSpc>
              <a:spcBef>
                <a:spcPts val="95"/>
              </a:spcBef>
            </a:pPr>
            <a:r>
              <a:rPr sz="1300" b="0" spc="-10" dirty="0">
                <a:solidFill>
                  <a:srgbClr val="001D30"/>
                </a:solidFill>
                <a:latin typeface="Segoe UI Semilight"/>
                <a:cs typeface="Segoe UI Semilight"/>
              </a:rPr>
              <a:t>Vende</a:t>
            </a:r>
            <a:r>
              <a:rPr sz="1300" b="0" spc="-45" dirty="0">
                <a:solidFill>
                  <a:srgbClr val="001D30"/>
                </a:solidFill>
                <a:latin typeface="Segoe UI Semilight"/>
                <a:cs typeface="Segoe UI Semilight"/>
              </a:rPr>
              <a:t> </a:t>
            </a:r>
            <a:r>
              <a:rPr sz="1300" b="0" dirty="0">
                <a:solidFill>
                  <a:srgbClr val="001D30"/>
                </a:solidFill>
                <a:latin typeface="Segoe UI Semilight"/>
                <a:cs typeface="Segoe UI Semilight"/>
              </a:rPr>
              <a:t>sygehusene</a:t>
            </a:r>
            <a:r>
              <a:rPr sz="1300" b="0" spc="-45" dirty="0">
                <a:solidFill>
                  <a:srgbClr val="001D30"/>
                </a:solidFill>
                <a:latin typeface="Segoe UI Semilight"/>
                <a:cs typeface="Segoe UI Semilight"/>
              </a:rPr>
              <a:t> </a:t>
            </a:r>
            <a:r>
              <a:rPr sz="1300" b="0" spc="-20" dirty="0">
                <a:solidFill>
                  <a:srgbClr val="001D30"/>
                </a:solidFill>
                <a:latin typeface="Segoe UI Semilight"/>
                <a:cs typeface="Segoe UI Semilight"/>
              </a:rPr>
              <a:t>udad.</a:t>
            </a:r>
            <a:endParaRPr sz="1300">
              <a:latin typeface="Segoe UI Semilight"/>
              <a:cs typeface="Segoe UI Semilight"/>
            </a:endParaRPr>
          </a:p>
        </p:txBody>
      </p:sp>
      <p:sp>
        <p:nvSpPr>
          <p:cNvPr id="22" name="object 22"/>
          <p:cNvSpPr/>
          <p:nvPr/>
        </p:nvSpPr>
        <p:spPr>
          <a:xfrm>
            <a:off x="8372507" y="4998424"/>
            <a:ext cx="445134" cy="389255"/>
          </a:xfrm>
          <a:custGeom>
            <a:avLst/>
            <a:gdLst/>
            <a:ahLst/>
            <a:cxnLst/>
            <a:rect l="l" t="t" r="r" b="b"/>
            <a:pathLst>
              <a:path w="445134" h="389254">
                <a:moveTo>
                  <a:pt x="422573" y="77802"/>
                </a:moveTo>
                <a:lnTo>
                  <a:pt x="22240" y="77802"/>
                </a:lnTo>
                <a:lnTo>
                  <a:pt x="0" y="100037"/>
                </a:lnTo>
                <a:lnTo>
                  <a:pt x="0" y="366852"/>
                </a:lnTo>
                <a:lnTo>
                  <a:pt x="422573" y="389087"/>
                </a:lnTo>
                <a:lnTo>
                  <a:pt x="431228" y="387340"/>
                </a:lnTo>
                <a:lnTo>
                  <a:pt x="438298" y="382575"/>
                </a:lnTo>
                <a:lnTo>
                  <a:pt x="443065" y="375507"/>
                </a:lnTo>
                <a:lnTo>
                  <a:pt x="444813" y="366853"/>
                </a:lnTo>
                <a:lnTo>
                  <a:pt x="444813" y="316825"/>
                </a:lnTo>
                <a:lnTo>
                  <a:pt x="200166" y="316825"/>
                </a:lnTo>
                <a:lnTo>
                  <a:pt x="200166" y="294201"/>
                </a:lnTo>
                <a:lnTo>
                  <a:pt x="161245" y="294201"/>
                </a:lnTo>
                <a:lnTo>
                  <a:pt x="139004" y="255679"/>
                </a:lnTo>
                <a:lnTo>
                  <a:pt x="177925" y="233445"/>
                </a:lnTo>
                <a:lnTo>
                  <a:pt x="139004" y="211210"/>
                </a:lnTo>
                <a:lnTo>
                  <a:pt x="161245" y="172299"/>
                </a:lnTo>
                <a:lnTo>
                  <a:pt x="200166" y="172299"/>
                </a:lnTo>
                <a:lnTo>
                  <a:pt x="200166" y="150065"/>
                </a:lnTo>
                <a:lnTo>
                  <a:pt x="444813" y="150065"/>
                </a:lnTo>
                <a:lnTo>
                  <a:pt x="444813" y="100037"/>
                </a:lnTo>
                <a:lnTo>
                  <a:pt x="443065" y="91382"/>
                </a:lnTo>
                <a:lnTo>
                  <a:pt x="438298" y="84315"/>
                </a:lnTo>
                <a:lnTo>
                  <a:pt x="431228" y="79550"/>
                </a:lnTo>
                <a:lnTo>
                  <a:pt x="422573" y="77802"/>
                </a:lnTo>
                <a:close/>
              </a:path>
              <a:path w="445134" h="389254">
                <a:moveTo>
                  <a:pt x="244647" y="272355"/>
                </a:moveTo>
                <a:lnTo>
                  <a:pt x="244647" y="316825"/>
                </a:lnTo>
                <a:lnTo>
                  <a:pt x="444813" y="316825"/>
                </a:lnTo>
                <a:lnTo>
                  <a:pt x="444813" y="294590"/>
                </a:lnTo>
                <a:lnTo>
                  <a:pt x="283568" y="294590"/>
                </a:lnTo>
                <a:lnTo>
                  <a:pt x="244647" y="272355"/>
                </a:lnTo>
                <a:close/>
              </a:path>
              <a:path w="445134" h="389254">
                <a:moveTo>
                  <a:pt x="444813" y="172689"/>
                </a:moveTo>
                <a:lnTo>
                  <a:pt x="283568" y="172689"/>
                </a:lnTo>
                <a:lnTo>
                  <a:pt x="305809" y="211210"/>
                </a:lnTo>
                <a:lnTo>
                  <a:pt x="266888" y="233445"/>
                </a:lnTo>
                <a:lnTo>
                  <a:pt x="305809" y="255679"/>
                </a:lnTo>
                <a:lnTo>
                  <a:pt x="283568" y="294590"/>
                </a:lnTo>
                <a:lnTo>
                  <a:pt x="444813" y="294590"/>
                </a:lnTo>
                <a:lnTo>
                  <a:pt x="444813" y="172689"/>
                </a:lnTo>
                <a:close/>
              </a:path>
              <a:path w="445134" h="389254">
                <a:moveTo>
                  <a:pt x="200166" y="271966"/>
                </a:moveTo>
                <a:lnTo>
                  <a:pt x="161245" y="294201"/>
                </a:lnTo>
                <a:lnTo>
                  <a:pt x="200166" y="294201"/>
                </a:lnTo>
                <a:lnTo>
                  <a:pt x="200166" y="271966"/>
                </a:lnTo>
                <a:close/>
              </a:path>
              <a:path w="445134" h="389254">
                <a:moveTo>
                  <a:pt x="444813" y="150065"/>
                </a:moveTo>
                <a:lnTo>
                  <a:pt x="244647" y="150065"/>
                </a:lnTo>
                <a:lnTo>
                  <a:pt x="244647" y="194923"/>
                </a:lnTo>
                <a:lnTo>
                  <a:pt x="283568" y="172689"/>
                </a:lnTo>
                <a:lnTo>
                  <a:pt x="444813" y="172689"/>
                </a:lnTo>
                <a:lnTo>
                  <a:pt x="444813" y="150065"/>
                </a:lnTo>
                <a:close/>
              </a:path>
              <a:path w="445134" h="389254">
                <a:moveTo>
                  <a:pt x="200166" y="172299"/>
                </a:moveTo>
                <a:lnTo>
                  <a:pt x="161245" y="172299"/>
                </a:lnTo>
                <a:lnTo>
                  <a:pt x="200166" y="194534"/>
                </a:lnTo>
                <a:lnTo>
                  <a:pt x="200166" y="172299"/>
                </a:lnTo>
                <a:close/>
              </a:path>
              <a:path w="445134" h="389254">
                <a:moveTo>
                  <a:pt x="272448" y="0"/>
                </a:moveTo>
                <a:lnTo>
                  <a:pt x="172365" y="0"/>
                </a:lnTo>
                <a:lnTo>
                  <a:pt x="136502" y="23749"/>
                </a:lnTo>
                <a:lnTo>
                  <a:pt x="133444" y="77802"/>
                </a:lnTo>
                <a:lnTo>
                  <a:pt x="166805" y="77802"/>
                </a:lnTo>
                <a:lnTo>
                  <a:pt x="166774" y="38433"/>
                </a:lnTo>
                <a:lnTo>
                  <a:pt x="166615" y="36015"/>
                </a:lnTo>
                <a:lnTo>
                  <a:pt x="168797" y="33523"/>
                </a:lnTo>
                <a:lnTo>
                  <a:pt x="171906" y="33319"/>
                </a:lnTo>
                <a:lnTo>
                  <a:pt x="272659" y="33319"/>
                </a:lnTo>
                <a:lnTo>
                  <a:pt x="275330" y="33143"/>
                </a:lnTo>
                <a:lnTo>
                  <a:pt x="310208" y="33143"/>
                </a:lnTo>
                <a:lnTo>
                  <a:pt x="308311" y="23749"/>
                </a:lnTo>
                <a:lnTo>
                  <a:pt x="299971" y="11387"/>
                </a:lnTo>
                <a:lnTo>
                  <a:pt x="287599" y="3055"/>
                </a:lnTo>
                <a:lnTo>
                  <a:pt x="272448" y="0"/>
                </a:lnTo>
                <a:close/>
              </a:path>
              <a:path w="445134" h="389254">
                <a:moveTo>
                  <a:pt x="310208" y="33143"/>
                </a:moveTo>
                <a:lnTo>
                  <a:pt x="275330" y="33143"/>
                </a:lnTo>
                <a:lnTo>
                  <a:pt x="277818" y="35325"/>
                </a:lnTo>
                <a:lnTo>
                  <a:pt x="278027" y="38433"/>
                </a:lnTo>
                <a:lnTo>
                  <a:pt x="278008" y="77802"/>
                </a:lnTo>
                <a:lnTo>
                  <a:pt x="311369" y="77802"/>
                </a:lnTo>
                <a:lnTo>
                  <a:pt x="311277" y="38433"/>
                </a:lnTo>
                <a:lnTo>
                  <a:pt x="310208" y="33143"/>
                </a:lnTo>
                <a:close/>
              </a:path>
              <a:path w="445134" h="389254">
                <a:moveTo>
                  <a:pt x="272659" y="33319"/>
                </a:moveTo>
                <a:lnTo>
                  <a:pt x="171906" y="33319"/>
                </a:lnTo>
                <a:lnTo>
                  <a:pt x="172365" y="33333"/>
                </a:lnTo>
                <a:lnTo>
                  <a:pt x="272448" y="33333"/>
                </a:lnTo>
                <a:lnTo>
                  <a:pt x="272659" y="33319"/>
                </a:lnTo>
                <a:close/>
              </a:path>
            </a:pathLst>
          </a:custGeom>
          <a:solidFill>
            <a:srgbClr val="000000"/>
          </a:solidFill>
        </p:spPr>
        <p:txBody>
          <a:bodyPr wrap="square" lIns="0" tIns="0" rIns="0" bIns="0" rtlCol="0"/>
          <a:lstStyle/>
          <a:p>
            <a:endParaRPr/>
          </a:p>
        </p:txBody>
      </p:sp>
      <p:grpSp>
        <p:nvGrpSpPr>
          <p:cNvPr id="23" name="object 23"/>
          <p:cNvGrpSpPr/>
          <p:nvPr/>
        </p:nvGrpSpPr>
        <p:grpSpPr>
          <a:xfrm>
            <a:off x="8353605" y="5953227"/>
            <a:ext cx="483234" cy="290195"/>
            <a:chOff x="8353605" y="5953227"/>
            <a:chExt cx="483234" cy="290195"/>
          </a:xfrm>
        </p:grpSpPr>
        <p:pic>
          <p:nvPicPr>
            <p:cNvPr id="24" name="object 24"/>
            <p:cNvPicPr/>
            <p:nvPr/>
          </p:nvPicPr>
          <p:blipFill>
            <a:blip r:embed="rId5" cstate="print"/>
            <a:stretch>
              <a:fillRect/>
            </a:stretch>
          </p:blipFill>
          <p:spPr>
            <a:xfrm>
              <a:off x="8450280" y="6113803"/>
              <a:ext cx="160202" cy="120136"/>
            </a:xfrm>
            <a:prstGeom prst="rect">
              <a:avLst/>
            </a:prstGeom>
          </p:spPr>
        </p:pic>
        <p:pic>
          <p:nvPicPr>
            <p:cNvPr id="25" name="object 25"/>
            <p:cNvPicPr/>
            <p:nvPr/>
          </p:nvPicPr>
          <p:blipFill>
            <a:blip r:embed="rId6" cstate="print"/>
            <a:stretch>
              <a:fillRect/>
            </a:stretch>
          </p:blipFill>
          <p:spPr>
            <a:xfrm>
              <a:off x="8353605" y="5953227"/>
              <a:ext cx="112869" cy="133963"/>
            </a:xfrm>
            <a:prstGeom prst="rect">
              <a:avLst/>
            </a:prstGeom>
          </p:spPr>
        </p:pic>
        <p:sp>
          <p:nvSpPr>
            <p:cNvPr id="26" name="object 26"/>
            <p:cNvSpPr/>
            <p:nvPr/>
          </p:nvSpPr>
          <p:spPr>
            <a:xfrm>
              <a:off x="8421993" y="6003255"/>
              <a:ext cx="299085" cy="240029"/>
            </a:xfrm>
            <a:custGeom>
              <a:avLst/>
              <a:gdLst/>
              <a:ahLst/>
              <a:cxnLst/>
              <a:rect l="l" t="t" r="r" b="b"/>
              <a:pathLst>
                <a:path w="299084" h="240029">
                  <a:moveTo>
                    <a:pt x="266470" y="171206"/>
                  </a:moveTo>
                  <a:lnTo>
                    <a:pt x="182373" y="171206"/>
                  </a:lnTo>
                  <a:lnTo>
                    <a:pt x="187377" y="172874"/>
                  </a:lnTo>
                  <a:lnTo>
                    <a:pt x="191269" y="176765"/>
                  </a:lnTo>
                  <a:lnTo>
                    <a:pt x="195718" y="180656"/>
                  </a:lnTo>
                  <a:lnTo>
                    <a:pt x="198498" y="186215"/>
                  </a:lnTo>
                  <a:lnTo>
                    <a:pt x="199054" y="191773"/>
                  </a:lnTo>
                  <a:lnTo>
                    <a:pt x="199610" y="197888"/>
                  </a:lnTo>
                  <a:lnTo>
                    <a:pt x="197386" y="203446"/>
                  </a:lnTo>
                  <a:lnTo>
                    <a:pt x="174589" y="229572"/>
                  </a:lnTo>
                  <a:lnTo>
                    <a:pt x="182373" y="235687"/>
                  </a:lnTo>
                  <a:lnTo>
                    <a:pt x="186265" y="237910"/>
                  </a:lnTo>
                  <a:lnTo>
                    <a:pt x="190713" y="239578"/>
                  </a:lnTo>
                  <a:lnTo>
                    <a:pt x="195718" y="239022"/>
                  </a:lnTo>
                  <a:lnTo>
                    <a:pt x="204162" y="236538"/>
                  </a:lnTo>
                  <a:lnTo>
                    <a:pt x="210730" y="231240"/>
                  </a:lnTo>
                  <a:lnTo>
                    <a:pt x="214796" y="223857"/>
                  </a:lnTo>
                  <a:lnTo>
                    <a:pt x="215734" y="215120"/>
                  </a:lnTo>
                  <a:lnTo>
                    <a:pt x="215734" y="214564"/>
                  </a:lnTo>
                  <a:lnTo>
                    <a:pt x="223184" y="214564"/>
                  </a:lnTo>
                  <a:lnTo>
                    <a:pt x="241311" y="190662"/>
                  </a:lnTo>
                  <a:lnTo>
                    <a:pt x="248761" y="190662"/>
                  </a:lnTo>
                  <a:lnTo>
                    <a:pt x="255316" y="188733"/>
                  </a:lnTo>
                  <a:lnTo>
                    <a:pt x="261884" y="183435"/>
                  </a:lnTo>
                  <a:lnTo>
                    <a:pt x="265950" y="176053"/>
                  </a:lnTo>
                  <a:lnTo>
                    <a:pt x="266470" y="171206"/>
                  </a:lnTo>
                  <a:close/>
                </a:path>
                <a:path w="299084" h="240029">
                  <a:moveTo>
                    <a:pt x="223184" y="214564"/>
                  </a:moveTo>
                  <a:lnTo>
                    <a:pt x="215734" y="214564"/>
                  </a:lnTo>
                  <a:lnTo>
                    <a:pt x="217402" y="215120"/>
                  </a:lnTo>
                  <a:lnTo>
                    <a:pt x="221294" y="215120"/>
                  </a:lnTo>
                  <a:lnTo>
                    <a:pt x="223184" y="214564"/>
                  </a:lnTo>
                  <a:close/>
                </a:path>
                <a:path w="299084" h="240029">
                  <a:moveTo>
                    <a:pt x="248761" y="190662"/>
                  </a:moveTo>
                  <a:lnTo>
                    <a:pt x="241311" y="190662"/>
                  </a:lnTo>
                  <a:lnTo>
                    <a:pt x="242979" y="191217"/>
                  </a:lnTo>
                  <a:lnTo>
                    <a:pt x="246871" y="191217"/>
                  </a:lnTo>
                  <a:lnTo>
                    <a:pt x="248761" y="190662"/>
                  </a:lnTo>
                  <a:close/>
                </a:path>
                <a:path w="299084" h="240029">
                  <a:moveTo>
                    <a:pt x="297308" y="148972"/>
                  </a:moveTo>
                  <a:lnTo>
                    <a:pt x="151792" y="148972"/>
                  </a:lnTo>
                  <a:lnTo>
                    <a:pt x="157352" y="151195"/>
                  </a:lnTo>
                  <a:lnTo>
                    <a:pt x="162357" y="155086"/>
                  </a:lnTo>
                  <a:lnTo>
                    <a:pt x="167361" y="159533"/>
                  </a:lnTo>
                  <a:lnTo>
                    <a:pt x="170141" y="165648"/>
                  </a:lnTo>
                  <a:lnTo>
                    <a:pt x="170697" y="172318"/>
                  </a:lnTo>
                  <a:lnTo>
                    <a:pt x="172365" y="171762"/>
                  </a:lnTo>
                  <a:lnTo>
                    <a:pt x="174589" y="171206"/>
                  </a:lnTo>
                  <a:lnTo>
                    <a:pt x="266470" y="171206"/>
                  </a:lnTo>
                  <a:lnTo>
                    <a:pt x="266888" y="167315"/>
                  </a:lnTo>
                  <a:lnTo>
                    <a:pt x="266888" y="166203"/>
                  </a:lnTo>
                  <a:lnTo>
                    <a:pt x="266332" y="165092"/>
                  </a:lnTo>
                  <a:lnTo>
                    <a:pt x="266332" y="163980"/>
                  </a:lnTo>
                  <a:lnTo>
                    <a:pt x="285567" y="163980"/>
                  </a:lnTo>
                  <a:lnTo>
                    <a:pt x="286453" y="163719"/>
                  </a:lnTo>
                  <a:lnTo>
                    <a:pt x="293021" y="158421"/>
                  </a:lnTo>
                  <a:lnTo>
                    <a:pt x="297086" y="151039"/>
                  </a:lnTo>
                  <a:lnTo>
                    <a:pt x="297308" y="148972"/>
                  </a:lnTo>
                  <a:close/>
                </a:path>
                <a:path w="299084" h="240029">
                  <a:moveTo>
                    <a:pt x="285567" y="163980"/>
                  </a:moveTo>
                  <a:lnTo>
                    <a:pt x="266332" y="163980"/>
                  </a:lnTo>
                  <a:lnTo>
                    <a:pt x="269668" y="165648"/>
                  </a:lnTo>
                  <a:lnTo>
                    <a:pt x="273560" y="166759"/>
                  </a:lnTo>
                  <a:lnTo>
                    <a:pt x="278008" y="166203"/>
                  </a:lnTo>
                  <a:lnTo>
                    <a:pt x="285567" y="163980"/>
                  </a:lnTo>
                  <a:close/>
                </a:path>
                <a:path w="299084" h="240029">
                  <a:moveTo>
                    <a:pt x="286719" y="122846"/>
                  </a:moveTo>
                  <a:lnTo>
                    <a:pt x="117319" y="122846"/>
                  </a:lnTo>
                  <a:lnTo>
                    <a:pt x="123991" y="125069"/>
                  </a:lnTo>
                  <a:lnTo>
                    <a:pt x="128996" y="129516"/>
                  </a:lnTo>
                  <a:lnTo>
                    <a:pt x="135112" y="135075"/>
                  </a:lnTo>
                  <a:lnTo>
                    <a:pt x="138448" y="142301"/>
                  </a:lnTo>
                  <a:lnTo>
                    <a:pt x="138448" y="150083"/>
                  </a:lnTo>
                  <a:lnTo>
                    <a:pt x="140672" y="149527"/>
                  </a:lnTo>
                  <a:lnTo>
                    <a:pt x="143452" y="148972"/>
                  </a:lnTo>
                  <a:lnTo>
                    <a:pt x="297308" y="148972"/>
                  </a:lnTo>
                  <a:lnTo>
                    <a:pt x="298025" y="142301"/>
                  </a:lnTo>
                  <a:lnTo>
                    <a:pt x="298581" y="136187"/>
                  </a:lnTo>
                  <a:lnTo>
                    <a:pt x="295801" y="131184"/>
                  </a:lnTo>
                  <a:lnTo>
                    <a:pt x="291909" y="127293"/>
                  </a:lnTo>
                  <a:lnTo>
                    <a:pt x="286719" y="122846"/>
                  </a:lnTo>
                  <a:close/>
                </a:path>
                <a:path w="299084" h="240029">
                  <a:moveTo>
                    <a:pt x="118320" y="97832"/>
                  </a:moveTo>
                  <a:lnTo>
                    <a:pt x="80066" y="97832"/>
                  </a:lnTo>
                  <a:lnTo>
                    <a:pt x="86738" y="100055"/>
                  </a:lnTo>
                  <a:lnTo>
                    <a:pt x="91742" y="104502"/>
                  </a:lnTo>
                  <a:lnTo>
                    <a:pt x="97859" y="109505"/>
                  </a:lnTo>
                  <a:lnTo>
                    <a:pt x="100639" y="116731"/>
                  </a:lnTo>
                  <a:lnTo>
                    <a:pt x="101195" y="124513"/>
                  </a:lnTo>
                  <a:lnTo>
                    <a:pt x="103975" y="123402"/>
                  </a:lnTo>
                  <a:lnTo>
                    <a:pt x="107311" y="122846"/>
                  </a:lnTo>
                  <a:lnTo>
                    <a:pt x="286719" y="122846"/>
                  </a:lnTo>
                  <a:lnTo>
                    <a:pt x="260123" y="100055"/>
                  </a:lnTo>
                  <a:lnTo>
                    <a:pt x="124547" y="100055"/>
                  </a:lnTo>
                  <a:lnTo>
                    <a:pt x="118320" y="97832"/>
                  </a:lnTo>
                  <a:close/>
                </a:path>
                <a:path w="299084" h="240029">
                  <a:moveTo>
                    <a:pt x="48373" y="0"/>
                  </a:moveTo>
                  <a:lnTo>
                    <a:pt x="0" y="80044"/>
                  </a:lnTo>
                  <a:lnTo>
                    <a:pt x="37809" y="123958"/>
                  </a:lnTo>
                  <a:lnTo>
                    <a:pt x="52265" y="107282"/>
                  </a:lnTo>
                  <a:lnTo>
                    <a:pt x="57269" y="101167"/>
                  </a:lnTo>
                  <a:lnTo>
                    <a:pt x="65054" y="97832"/>
                  </a:lnTo>
                  <a:lnTo>
                    <a:pt x="118320" y="97832"/>
                  </a:lnTo>
                  <a:lnTo>
                    <a:pt x="116763" y="97276"/>
                  </a:lnTo>
                  <a:lnTo>
                    <a:pt x="111203" y="91717"/>
                  </a:lnTo>
                  <a:lnTo>
                    <a:pt x="103175" y="81130"/>
                  </a:lnTo>
                  <a:lnTo>
                    <a:pt x="99944" y="68718"/>
                  </a:lnTo>
                  <a:lnTo>
                    <a:pt x="101507" y="55994"/>
                  </a:lnTo>
                  <a:lnTo>
                    <a:pt x="107867" y="44469"/>
                  </a:lnTo>
                  <a:lnTo>
                    <a:pt x="139225" y="8337"/>
                  </a:lnTo>
                  <a:lnTo>
                    <a:pt x="97650" y="8337"/>
                  </a:lnTo>
                  <a:lnTo>
                    <a:pt x="73507" y="7608"/>
                  </a:lnTo>
                  <a:lnTo>
                    <a:pt x="48373" y="0"/>
                  </a:lnTo>
                  <a:close/>
                </a:path>
                <a:path w="299084" h="240029">
                  <a:moveTo>
                    <a:pt x="196274" y="45025"/>
                  </a:moveTo>
                  <a:lnTo>
                    <a:pt x="157908" y="88938"/>
                  </a:lnTo>
                  <a:lnTo>
                    <a:pt x="152348" y="95608"/>
                  </a:lnTo>
                  <a:lnTo>
                    <a:pt x="144564" y="99499"/>
                  </a:lnTo>
                  <a:lnTo>
                    <a:pt x="135668" y="100055"/>
                  </a:lnTo>
                  <a:lnTo>
                    <a:pt x="260123" y="100055"/>
                  </a:lnTo>
                  <a:lnTo>
                    <a:pt x="202390" y="50583"/>
                  </a:lnTo>
                  <a:lnTo>
                    <a:pt x="196274" y="45025"/>
                  </a:lnTo>
                  <a:close/>
                </a:path>
                <a:path w="299084" h="240029">
                  <a:moveTo>
                    <a:pt x="120230" y="6566"/>
                  </a:moveTo>
                  <a:lnTo>
                    <a:pt x="97650" y="8337"/>
                  </a:lnTo>
                  <a:lnTo>
                    <a:pt x="139225" y="8337"/>
                  </a:lnTo>
                  <a:lnTo>
                    <a:pt x="140672" y="6670"/>
                  </a:lnTo>
                  <a:lnTo>
                    <a:pt x="120230" y="6566"/>
                  </a:lnTo>
                  <a:close/>
                </a:path>
              </a:pathLst>
            </a:custGeom>
            <a:solidFill>
              <a:srgbClr val="000000"/>
            </a:solidFill>
          </p:spPr>
          <p:txBody>
            <a:bodyPr wrap="square" lIns="0" tIns="0" rIns="0" bIns="0" rtlCol="0"/>
            <a:lstStyle/>
            <a:p>
              <a:endParaRPr/>
            </a:p>
          </p:txBody>
        </p:sp>
        <p:pic>
          <p:nvPicPr>
            <p:cNvPr id="27" name="object 27"/>
            <p:cNvPicPr/>
            <p:nvPr/>
          </p:nvPicPr>
          <p:blipFill>
            <a:blip r:embed="rId7" cstate="print"/>
            <a:stretch>
              <a:fillRect/>
            </a:stretch>
          </p:blipFill>
          <p:spPr>
            <a:xfrm>
              <a:off x="8532084" y="5953227"/>
              <a:ext cx="304141" cy="175653"/>
            </a:xfrm>
            <a:prstGeom prst="rect">
              <a:avLst/>
            </a:prstGeom>
          </p:spPr>
        </p:pic>
      </p:grpSp>
      <p:sp>
        <p:nvSpPr>
          <p:cNvPr id="28" name="object 28"/>
          <p:cNvSpPr txBox="1"/>
          <p:nvPr/>
        </p:nvSpPr>
        <p:spPr>
          <a:xfrm>
            <a:off x="9068181" y="4901310"/>
            <a:ext cx="2829560" cy="1503045"/>
          </a:xfrm>
          <a:prstGeom prst="rect">
            <a:avLst/>
          </a:prstGeom>
        </p:spPr>
        <p:txBody>
          <a:bodyPr vert="horz" wrap="square" lIns="0" tIns="32384" rIns="0" bIns="0" rtlCol="0">
            <a:spAutoFit/>
          </a:bodyPr>
          <a:lstStyle/>
          <a:p>
            <a:pPr marL="12700" marR="5080">
              <a:lnSpc>
                <a:spcPct val="89700"/>
              </a:lnSpc>
              <a:spcBef>
                <a:spcPts val="254"/>
              </a:spcBef>
            </a:pPr>
            <a:r>
              <a:rPr sz="1300" b="0" dirty="0">
                <a:solidFill>
                  <a:srgbClr val="001D30"/>
                </a:solidFill>
                <a:latin typeface="Segoe UI Semilight"/>
                <a:cs typeface="Segoe UI Semilight"/>
              </a:rPr>
              <a:t>Nye</a:t>
            </a:r>
            <a:r>
              <a:rPr sz="1300" b="0" spc="-15" dirty="0">
                <a:solidFill>
                  <a:srgbClr val="001D30"/>
                </a:solidFill>
                <a:latin typeface="Segoe UI Semilight"/>
                <a:cs typeface="Segoe UI Semilight"/>
              </a:rPr>
              <a:t> </a:t>
            </a:r>
            <a:r>
              <a:rPr sz="1300" b="0" dirty="0">
                <a:solidFill>
                  <a:srgbClr val="001D30"/>
                </a:solidFill>
                <a:latin typeface="Segoe UI Semilight"/>
                <a:cs typeface="Segoe UI Semilight"/>
              </a:rPr>
              <a:t>regionale</a:t>
            </a:r>
            <a:r>
              <a:rPr sz="1300" b="0" spc="-40" dirty="0">
                <a:solidFill>
                  <a:srgbClr val="001D30"/>
                </a:solidFill>
                <a:latin typeface="Segoe UI Semilight"/>
                <a:cs typeface="Segoe UI Semilight"/>
              </a:rPr>
              <a:t> </a:t>
            </a:r>
            <a:r>
              <a:rPr sz="1300" b="0" dirty="0">
                <a:solidFill>
                  <a:srgbClr val="001D30"/>
                </a:solidFill>
                <a:latin typeface="Segoe UI Semilight"/>
                <a:cs typeface="Segoe UI Semilight"/>
              </a:rPr>
              <a:t>opgaver:</a:t>
            </a:r>
            <a:r>
              <a:rPr sz="1300" b="0" spc="-10" dirty="0">
                <a:solidFill>
                  <a:srgbClr val="001D30"/>
                </a:solidFill>
                <a:latin typeface="Segoe UI Semilight"/>
                <a:cs typeface="Segoe UI Semilight"/>
              </a:rPr>
              <a:t> bl.a. akutsygepleje,</a:t>
            </a:r>
            <a:r>
              <a:rPr sz="1300" b="0" spc="35" dirty="0">
                <a:solidFill>
                  <a:srgbClr val="001D30"/>
                </a:solidFill>
                <a:latin typeface="Segoe UI Semilight"/>
                <a:cs typeface="Segoe UI Semilight"/>
              </a:rPr>
              <a:t> </a:t>
            </a:r>
            <a:r>
              <a:rPr sz="1300" b="0" spc="-10" dirty="0">
                <a:solidFill>
                  <a:srgbClr val="001D30"/>
                </a:solidFill>
                <a:latin typeface="Segoe UI Semilight"/>
                <a:cs typeface="Segoe UI Semilight"/>
              </a:rPr>
              <a:t>pladser, hjemmebehandlingsteams,</a:t>
            </a:r>
            <a:r>
              <a:rPr sz="1300" b="0" spc="75" dirty="0">
                <a:solidFill>
                  <a:srgbClr val="001D30"/>
                </a:solidFill>
                <a:latin typeface="Segoe UI Semilight"/>
                <a:cs typeface="Segoe UI Semilight"/>
              </a:rPr>
              <a:t> </a:t>
            </a:r>
            <a:r>
              <a:rPr sz="1300" b="0" spc="-10" dirty="0">
                <a:solidFill>
                  <a:srgbClr val="001D30"/>
                </a:solidFill>
                <a:latin typeface="Segoe UI Semilight"/>
                <a:cs typeface="Segoe UI Semilight"/>
              </a:rPr>
              <a:t>patientrettet forebyggelse</a:t>
            </a:r>
            <a:endParaRPr sz="1300">
              <a:latin typeface="Segoe UI Semilight"/>
              <a:cs typeface="Segoe UI Semilight"/>
            </a:endParaRPr>
          </a:p>
          <a:p>
            <a:pPr marL="12700" marR="324485">
              <a:lnSpc>
                <a:spcPct val="100000"/>
              </a:lnSpc>
              <a:spcBef>
                <a:spcPts val="1195"/>
              </a:spcBef>
            </a:pPr>
            <a:r>
              <a:rPr sz="1300" b="0" dirty="0">
                <a:solidFill>
                  <a:srgbClr val="001D30"/>
                </a:solidFill>
                <a:latin typeface="Segoe UI Semilight"/>
                <a:cs typeface="Segoe UI Semilight"/>
              </a:rPr>
              <a:t>Aftaler</a:t>
            </a:r>
            <a:r>
              <a:rPr sz="1300" b="0" spc="-25" dirty="0">
                <a:solidFill>
                  <a:srgbClr val="001D30"/>
                </a:solidFill>
                <a:latin typeface="Segoe UI Semilight"/>
                <a:cs typeface="Segoe UI Semilight"/>
              </a:rPr>
              <a:t> </a:t>
            </a:r>
            <a:r>
              <a:rPr sz="1300" b="0" dirty="0">
                <a:solidFill>
                  <a:srgbClr val="001D30"/>
                </a:solidFill>
                <a:latin typeface="Segoe UI Semilight"/>
                <a:cs typeface="Segoe UI Semilight"/>
              </a:rPr>
              <a:t>med</a:t>
            </a:r>
            <a:r>
              <a:rPr sz="1300" b="0" spc="5" dirty="0">
                <a:solidFill>
                  <a:srgbClr val="001D30"/>
                </a:solidFill>
                <a:latin typeface="Segoe UI Semilight"/>
                <a:cs typeface="Segoe UI Semilight"/>
              </a:rPr>
              <a:t> </a:t>
            </a:r>
            <a:r>
              <a:rPr sz="1300" b="0" dirty="0">
                <a:solidFill>
                  <a:srgbClr val="001D30"/>
                </a:solidFill>
                <a:latin typeface="Segoe UI Semilight"/>
                <a:cs typeface="Segoe UI Semilight"/>
              </a:rPr>
              <a:t>kommuner</a:t>
            </a:r>
            <a:r>
              <a:rPr sz="1300" b="0" spc="-25" dirty="0">
                <a:solidFill>
                  <a:srgbClr val="001D30"/>
                </a:solidFill>
                <a:latin typeface="Segoe UI Semilight"/>
                <a:cs typeface="Segoe UI Semilight"/>
              </a:rPr>
              <a:t> </a:t>
            </a:r>
            <a:r>
              <a:rPr sz="1300" b="0" dirty="0">
                <a:solidFill>
                  <a:srgbClr val="001D30"/>
                </a:solidFill>
                <a:latin typeface="Segoe UI Semilight"/>
                <a:cs typeface="Segoe UI Semilight"/>
              </a:rPr>
              <a:t>om</a:t>
            </a:r>
            <a:r>
              <a:rPr sz="1300" b="0" spc="20" dirty="0">
                <a:solidFill>
                  <a:srgbClr val="001D30"/>
                </a:solidFill>
                <a:latin typeface="Segoe UI Semilight"/>
                <a:cs typeface="Segoe UI Semilight"/>
              </a:rPr>
              <a:t> </a:t>
            </a:r>
            <a:r>
              <a:rPr sz="1300" b="0" spc="-20" dirty="0">
                <a:solidFill>
                  <a:srgbClr val="001D30"/>
                </a:solidFill>
                <a:latin typeface="Segoe UI Semilight"/>
                <a:cs typeface="Segoe UI Semilight"/>
              </a:rPr>
              <a:t>bl.a. </a:t>
            </a:r>
            <a:r>
              <a:rPr sz="1300" b="0" dirty="0">
                <a:solidFill>
                  <a:srgbClr val="001D30"/>
                </a:solidFill>
                <a:latin typeface="Segoe UI Semilight"/>
                <a:cs typeface="Segoe UI Semilight"/>
              </a:rPr>
              <a:t>rekruttering</a:t>
            </a:r>
            <a:r>
              <a:rPr sz="1300" b="0" spc="-60" dirty="0">
                <a:solidFill>
                  <a:srgbClr val="001D30"/>
                </a:solidFill>
                <a:latin typeface="Segoe UI Semilight"/>
                <a:cs typeface="Segoe UI Semilight"/>
              </a:rPr>
              <a:t> </a:t>
            </a:r>
            <a:r>
              <a:rPr sz="1300" b="0" dirty="0">
                <a:solidFill>
                  <a:srgbClr val="001D30"/>
                </a:solidFill>
                <a:latin typeface="Segoe UI Semilight"/>
                <a:cs typeface="Segoe UI Semilight"/>
              </a:rPr>
              <a:t>og</a:t>
            </a:r>
            <a:r>
              <a:rPr sz="1300" b="0" spc="-35" dirty="0">
                <a:solidFill>
                  <a:srgbClr val="001D30"/>
                </a:solidFill>
                <a:latin typeface="Segoe UI Semilight"/>
                <a:cs typeface="Segoe UI Semilight"/>
              </a:rPr>
              <a:t> </a:t>
            </a:r>
            <a:r>
              <a:rPr sz="1300" b="0" spc="-10" dirty="0">
                <a:solidFill>
                  <a:srgbClr val="001D30"/>
                </a:solidFill>
                <a:latin typeface="Segoe UI Semilight"/>
                <a:cs typeface="Segoe UI Semilight"/>
              </a:rPr>
              <a:t>sammenhængende forløb.</a:t>
            </a:r>
            <a:endParaRPr sz="1300">
              <a:latin typeface="Segoe UI Semilight"/>
              <a:cs typeface="Segoe UI Semilight"/>
            </a:endParaRPr>
          </a:p>
        </p:txBody>
      </p:sp>
      <p:sp>
        <p:nvSpPr>
          <p:cNvPr id="29" name="object 29"/>
          <p:cNvSpPr txBox="1"/>
          <p:nvPr/>
        </p:nvSpPr>
        <p:spPr>
          <a:xfrm>
            <a:off x="592327" y="2280666"/>
            <a:ext cx="2946400" cy="2469266"/>
          </a:xfrm>
          <a:prstGeom prst="rect">
            <a:avLst/>
          </a:prstGeom>
        </p:spPr>
        <p:txBody>
          <a:bodyPr vert="horz" wrap="square" lIns="0" tIns="12065" rIns="0" bIns="0" rtlCol="0">
            <a:spAutoFit/>
          </a:bodyPr>
          <a:lstStyle/>
          <a:p>
            <a:pPr marL="12700" marR="5080">
              <a:lnSpc>
                <a:spcPct val="100000"/>
              </a:lnSpc>
              <a:spcBef>
                <a:spcPts val="95"/>
              </a:spcBef>
            </a:pPr>
            <a:r>
              <a:rPr sz="1600" b="0" spc="-10" dirty="0">
                <a:solidFill>
                  <a:srgbClr val="001D30"/>
                </a:solidFill>
                <a:latin typeface="Segoe UI Semilight"/>
                <a:cs typeface="Segoe UI Semilight"/>
              </a:rPr>
              <a:t>Varetager</a:t>
            </a:r>
            <a:r>
              <a:rPr sz="1600" b="0" spc="-40" dirty="0">
                <a:solidFill>
                  <a:srgbClr val="001D30"/>
                </a:solidFill>
                <a:latin typeface="Segoe UI Semilight"/>
                <a:cs typeface="Segoe UI Semilight"/>
              </a:rPr>
              <a:t> </a:t>
            </a:r>
            <a:r>
              <a:rPr sz="1600" b="0" dirty="0">
                <a:solidFill>
                  <a:srgbClr val="001D30"/>
                </a:solidFill>
                <a:latin typeface="Segoe UI Semilight"/>
                <a:cs typeface="Segoe UI Semilight"/>
              </a:rPr>
              <a:t>den</a:t>
            </a:r>
            <a:r>
              <a:rPr sz="1600" b="0" spc="-55" dirty="0">
                <a:solidFill>
                  <a:srgbClr val="001D30"/>
                </a:solidFill>
                <a:latin typeface="Segoe UI Semilight"/>
                <a:cs typeface="Segoe UI Semilight"/>
              </a:rPr>
              <a:t> </a:t>
            </a:r>
            <a:r>
              <a:rPr sz="1600" b="0" spc="-10" dirty="0">
                <a:solidFill>
                  <a:srgbClr val="001D30"/>
                </a:solidFill>
                <a:latin typeface="Segoe UI Semilight"/>
                <a:cs typeface="Segoe UI Semilight"/>
              </a:rPr>
              <a:t>umiddelbare </a:t>
            </a:r>
            <a:r>
              <a:rPr sz="1600" b="0" dirty="0">
                <a:solidFill>
                  <a:srgbClr val="001D30"/>
                </a:solidFill>
                <a:latin typeface="Segoe UI Semilight"/>
                <a:cs typeface="Segoe UI Semilight"/>
              </a:rPr>
              <a:t>forvaltning</a:t>
            </a:r>
            <a:r>
              <a:rPr sz="1600" b="0" spc="-60" dirty="0">
                <a:solidFill>
                  <a:srgbClr val="001D30"/>
                </a:solidFill>
                <a:latin typeface="Segoe UI Semilight"/>
                <a:cs typeface="Segoe UI Semilight"/>
              </a:rPr>
              <a:t> </a:t>
            </a:r>
            <a:r>
              <a:rPr sz="1600" b="0" dirty="0">
                <a:solidFill>
                  <a:srgbClr val="001D30"/>
                </a:solidFill>
                <a:latin typeface="Segoe UI Semilight"/>
                <a:cs typeface="Segoe UI Semilight"/>
              </a:rPr>
              <a:t>af</a:t>
            </a:r>
            <a:r>
              <a:rPr sz="1600" b="0" spc="-35" dirty="0">
                <a:solidFill>
                  <a:srgbClr val="001D30"/>
                </a:solidFill>
                <a:latin typeface="Segoe UI Semilight"/>
                <a:cs typeface="Segoe UI Semilight"/>
              </a:rPr>
              <a:t> </a:t>
            </a:r>
            <a:r>
              <a:rPr sz="1600" b="0" dirty="0">
                <a:solidFill>
                  <a:srgbClr val="001D30"/>
                </a:solidFill>
                <a:latin typeface="Segoe UI Semilight"/>
                <a:cs typeface="Segoe UI Semilight"/>
              </a:rPr>
              <a:t>regionens</a:t>
            </a:r>
            <a:r>
              <a:rPr sz="1600" b="0" spc="-10" dirty="0">
                <a:solidFill>
                  <a:srgbClr val="001D30"/>
                </a:solidFill>
                <a:latin typeface="Segoe UI Semilight"/>
                <a:cs typeface="Segoe UI Semilight"/>
              </a:rPr>
              <a:t> opgaver </a:t>
            </a:r>
            <a:r>
              <a:rPr sz="1600" b="0" dirty="0">
                <a:solidFill>
                  <a:srgbClr val="001D30"/>
                </a:solidFill>
                <a:latin typeface="Segoe UI Semilight"/>
                <a:cs typeface="Segoe UI Semilight"/>
              </a:rPr>
              <a:t>inden</a:t>
            </a:r>
            <a:r>
              <a:rPr sz="1600" b="0" spc="-15" dirty="0">
                <a:solidFill>
                  <a:srgbClr val="001D30"/>
                </a:solidFill>
                <a:latin typeface="Segoe UI Semilight"/>
                <a:cs typeface="Segoe UI Semilight"/>
              </a:rPr>
              <a:t> </a:t>
            </a:r>
            <a:r>
              <a:rPr sz="1600" b="0" dirty="0">
                <a:solidFill>
                  <a:srgbClr val="001D30"/>
                </a:solidFill>
                <a:latin typeface="Segoe UI Semilight"/>
                <a:cs typeface="Segoe UI Semilight"/>
              </a:rPr>
              <a:t>for</a:t>
            </a:r>
            <a:r>
              <a:rPr sz="1600" b="0" spc="-20" dirty="0">
                <a:solidFill>
                  <a:srgbClr val="001D30"/>
                </a:solidFill>
                <a:latin typeface="Segoe UI Semilight"/>
                <a:cs typeface="Segoe UI Semilight"/>
              </a:rPr>
              <a:t> </a:t>
            </a:r>
            <a:r>
              <a:rPr sz="1600" b="0" dirty="0">
                <a:solidFill>
                  <a:srgbClr val="001D30"/>
                </a:solidFill>
                <a:latin typeface="Segoe UI Semilight"/>
                <a:cs typeface="Segoe UI Semilight"/>
              </a:rPr>
              <a:t>et</a:t>
            </a:r>
            <a:r>
              <a:rPr sz="1600" b="0" spc="-15" dirty="0">
                <a:solidFill>
                  <a:srgbClr val="001D30"/>
                </a:solidFill>
                <a:latin typeface="Segoe UI Semilight"/>
                <a:cs typeface="Segoe UI Semilight"/>
              </a:rPr>
              <a:t> </a:t>
            </a:r>
            <a:r>
              <a:rPr sz="1600" b="0" dirty="0">
                <a:solidFill>
                  <a:srgbClr val="001D30"/>
                </a:solidFill>
                <a:latin typeface="Segoe UI Semilight"/>
                <a:cs typeface="Segoe UI Semilight"/>
              </a:rPr>
              <a:t>afgrænset</a:t>
            </a:r>
            <a:r>
              <a:rPr sz="1600" b="0" spc="-50" dirty="0">
                <a:solidFill>
                  <a:srgbClr val="001D30"/>
                </a:solidFill>
                <a:latin typeface="Segoe UI Semilight"/>
                <a:cs typeface="Segoe UI Semilight"/>
              </a:rPr>
              <a:t> </a:t>
            </a:r>
            <a:r>
              <a:rPr sz="1600" b="0" spc="-10" dirty="0">
                <a:solidFill>
                  <a:srgbClr val="001D30"/>
                </a:solidFill>
                <a:latin typeface="Segoe UI Semilight"/>
                <a:cs typeface="Segoe UI Semilight"/>
              </a:rPr>
              <a:t>geografisk område.</a:t>
            </a:r>
            <a:endParaRPr sz="1600" dirty="0">
              <a:latin typeface="Segoe UI Semilight"/>
              <a:cs typeface="Segoe UI Semilight"/>
            </a:endParaRPr>
          </a:p>
          <a:p>
            <a:pPr marL="12700">
              <a:lnSpc>
                <a:spcPct val="100000"/>
              </a:lnSpc>
              <a:spcBef>
                <a:spcPts val="1920"/>
              </a:spcBef>
            </a:pPr>
            <a:r>
              <a:rPr sz="1600" b="0" dirty="0">
                <a:solidFill>
                  <a:srgbClr val="001D30"/>
                </a:solidFill>
                <a:latin typeface="Segoe UI Semilight"/>
                <a:cs typeface="Segoe UI Semilight"/>
              </a:rPr>
              <a:t>Omfatter</a:t>
            </a:r>
            <a:r>
              <a:rPr sz="1600" b="0" spc="-50" dirty="0">
                <a:solidFill>
                  <a:srgbClr val="001D30"/>
                </a:solidFill>
                <a:latin typeface="Segoe UI Semilight"/>
                <a:cs typeface="Segoe UI Semilight"/>
              </a:rPr>
              <a:t> </a:t>
            </a:r>
            <a:r>
              <a:rPr sz="1600" b="0" dirty="0">
                <a:solidFill>
                  <a:srgbClr val="001D30"/>
                </a:solidFill>
                <a:latin typeface="Segoe UI Semilight"/>
                <a:cs typeface="Segoe UI Semilight"/>
              </a:rPr>
              <a:t>også</a:t>
            </a:r>
            <a:r>
              <a:rPr sz="1600" b="0" spc="-45" dirty="0">
                <a:solidFill>
                  <a:srgbClr val="001D30"/>
                </a:solidFill>
                <a:latin typeface="Segoe UI Semilight"/>
                <a:cs typeface="Segoe UI Semilight"/>
              </a:rPr>
              <a:t> </a:t>
            </a:r>
            <a:r>
              <a:rPr sz="1600" b="0" spc="-10" dirty="0" err="1">
                <a:solidFill>
                  <a:srgbClr val="001D30"/>
                </a:solidFill>
                <a:latin typeface="Segoe UI Semilight"/>
                <a:cs typeface="Segoe UI Semilight"/>
              </a:rPr>
              <a:t>sygehusopgaver</a:t>
            </a:r>
            <a:r>
              <a:rPr sz="1600" b="0" spc="-10" dirty="0">
                <a:solidFill>
                  <a:srgbClr val="001D30"/>
                </a:solidFill>
                <a:latin typeface="Segoe UI Semilight"/>
                <a:cs typeface="Segoe UI Semilight"/>
              </a:rPr>
              <a:t>.</a:t>
            </a:r>
            <a:endParaRPr lang="da-DK" sz="1600" b="0" spc="-10" dirty="0">
              <a:solidFill>
                <a:srgbClr val="001D30"/>
              </a:solidFill>
              <a:latin typeface="Segoe UI Semilight"/>
              <a:cs typeface="Segoe UI Semilight"/>
            </a:endParaRPr>
          </a:p>
          <a:p>
            <a:pPr marL="12700">
              <a:lnSpc>
                <a:spcPct val="100000"/>
              </a:lnSpc>
              <a:spcBef>
                <a:spcPts val="1920"/>
              </a:spcBef>
            </a:pPr>
            <a:r>
              <a:rPr lang="da-DK" sz="1600" dirty="0">
                <a:latin typeface="Segoe UI Semilight"/>
                <a:cs typeface="Segoe UI Semilight"/>
              </a:rPr>
              <a:t>Sundhedsrådene er regionens stående udvalg på </a:t>
            </a:r>
            <a:r>
              <a:rPr lang="da-DK" sz="1600" dirty="0" err="1">
                <a:latin typeface="Segoe UI Semilight"/>
                <a:cs typeface="Segoe UI Semilight"/>
              </a:rPr>
              <a:t>sundheds-området</a:t>
            </a:r>
            <a:r>
              <a:rPr lang="da-DK" sz="1600" dirty="0">
                <a:latin typeface="Segoe UI Semilight"/>
                <a:cs typeface="Segoe UI Semilight"/>
              </a:rPr>
              <a:t>. </a:t>
            </a:r>
            <a:endParaRPr sz="1600" dirty="0">
              <a:latin typeface="Segoe UI Semilight"/>
              <a:cs typeface="Segoe UI Semilight"/>
            </a:endParaRPr>
          </a:p>
        </p:txBody>
      </p:sp>
      <p:sp>
        <p:nvSpPr>
          <p:cNvPr id="30" name="object 30"/>
          <p:cNvSpPr txBox="1"/>
          <p:nvPr/>
        </p:nvSpPr>
        <p:spPr>
          <a:xfrm>
            <a:off x="4470908" y="1635378"/>
            <a:ext cx="3310254" cy="299720"/>
          </a:xfrm>
          <a:prstGeom prst="rect">
            <a:avLst/>
          </a:prstGeom>
        </p:spPr>
        <p:txBody>
          <a:bodyPr vert="horz" wrap="square" lIns="0" tIns="12700" rIns="0" bIns="0" rtlCol="0">
            <a:spAutoFit/>
          </a:bodyPr>
          <a:lstStyle/>
          <a:p>
            <a:pPr marL="12700">
              <a:lnSpc>
                <a:spcPct val="100000"/>
              </a:lnSpc>
              <a:spcBef>
                <a:spcPts val="100"/>
              </a:spcBef>
            </a:pPr>
            <a:r>
              <a:rPr sz="1800" b="0" dirty="0">
                <a:solidFill>
                  <a:srgbClr val="001D30"/>
                </a:solidFill>
                <a:latin typeface="Segoe UI Semilight"/>
                <a:cs typeface="Segoe UI Semilight"/>
              </a:rPr>
              <a:t>Uddybning</a:t>
            </a:r>
            <a:r>
              <a:rPr sz="1800" b="0" spc="-70" dirty="0">
                <a:solidFill>
                  <a:srgbClr val="001D30"/>
                </a:solidFill>
                <a:latin typeface="Segoe UI Semilight"/>
                <a:cs typeface="Segoe UI Semilight"/>
              </a:rPr>
              <a:t> </a:t>
            </a:r>
            <a:r>
              <a:rPr sz="1800" b="0" spc="-20" dirty="0">
                <a:solidFill>
                  <a:srgbClr val="001D30"/>
                </a:solidFill>
                <a:latin typeface="Segoe UI Semilight"/>
                <a:cs typeface="Segoe UI Semilight"/>
              </a:rPr>
              <a:t>vedr.</a:t>
            </a:r>
            <a:r>
              <a:rPr sz="1800" b="0" spc="-65" dirty="0">
                <a:solidFill>
                  <a:srgbClr val="001D30"/>
                </a:solidFill>
                <a:latin typeface="Segoe UI Semilight"/>
                <a:cs typeface="Segoe UI Semilight"/>
              </a:rPr>
              <a:t> </a:t>
            </a:r>
            <a:r>
              <a:rPr sz="1800" b="0" spc="-10" dirty="0">
                <a:solidFill>
                  <a:srgbClr val="001D30"/>
                </a:solidFill>
                <a:latin typeface="Segoe UI Semilight"/>
                <a:cs typeface="Segoe UI Semilight"/>
              </a:rPr>
              <a:t>sygehusopgaver</a:t>
            </a:r>
            <a:endParaRPr sz="1800">
              <a:latin typeface="Segoe UI Semilight"/>
              <a:cs typeface="Segoe UI Semilight"/>
            </a:endParaRPr>
          </a:p>
        </p:txBody>
      </p:sp>
      <p:sp>
        <p:nvSpPr>
          <p:cNvPr id="31" name="object 31"/>
          <p:cNvSpPr txBox="1"/>
          <p:nvPr/>
        </p:nvSpPr>
        <p:spPr>
          <a:xfrm>
            <a:off x="1761870" y="1635378"/>
            <a:ext cx="689610" cy="299720"/>
          </a:xfrm>
          <a:prstGeom prst="rect">
            <a:avLst/>
          </a:prstGeom>
        </p:spPr>
        <p:txBody>
          <a:bodyPr vert="horz" wrap="square" lIns="0" tIns="12700" rIns="0" bIns="0" rtlCol="0">
            <a:spAutoFit/>
          </a:bodyPr>
          <a:lstStyle/>
          <a:p>
            <a:pPr marL="12700">
              <a:lnSpc>
                <a:spcPct val="100000"/>
              </a:lnSpc>
              <a:spcBef>
                <a:spcPts val="100"/>
              </a:spcBef>
            </a:pPr>
            <a:r>
              <a:rPr sz="1800" b="0" spc="-10" dirty="0">
                <a:solidFill>
                  <a:srgbClr val="001D30"/>
                </a:solidFill>
                <a:latin typeface="Segoe UI Semilight"/>
                <a:cs typeface="Segoe UI Semilight"/>
              </a:rPr>
              <a:t>Ansvar</a:t>
            </a:r>
            <a:endParaRPr sz="1800">
              <a:latin typeface="Segoe UI Semilight"/>
              <a:cs typeface="Segoe UI Semilight"/>
            </a:endParaRPr>
          </a:p>
        </p:txBody>
      </p:sp>
      <p:sp>
        <p:nvSpPr>
          <p:cNvPr id="32" name="object 32"/>
          <p:cNvSpPr txBox="1"/>
          <p:nvPr/>
        </p:nvSpPr>
        <p:spPr>
          <a:xfrm>
            <a:off x="4516373" y="2274569"/>
            <a:ext cx="3206750" cy="3439160"/>
          </a:xfrm>
          <a:prstGeom prst="rect">
            <a:avLst/>
          </a:prstGeom>
        </p:spPr>
        <p:txBody>
          <a:bodyPr vert="horz" wrap="square" lIns="0" tIns="12065" rIns="0" bIns="0" rtlCol="0">
            <a:spAutoFit/>
          </a:bodyPr>
          <a:lstStyle/>
          <a:p>
            <a:pPr marL="12700" marR="356870">
              <a:lnSpc>
                <a:spcPct val="100000"/>
              </a:lnSpc>
              <a:spcBef>
                <a:spcPts val="95"/>
              </a:spcBef>
            </a:pPr>
            <a:r>
              <a:rPr sz="1600" b="0" dirty="0">
                <a:solidFill>
                  <a:srgbClr val="001D30"/>
                </a:solidFill>
                <a:latin typeface="Segoe UI Semilight"/>
                <a:cs typeface="Segoe UI Semilight"/>
              </a:rPr>
              <a:t>Rammerne</a:t>
            </a:r>
            <a:r>
              <a:rPr sz="1600" b="0" spc="-35" dirty="0">
                <a:solidFill>
                  <a:srgbClr val="001D30"/>
                </a:solidFill>
                <a:latin typeface="Segoe UI Semilight"/>
                <a:cs typeface="Segoe UI Semilight"/>
              </a:rPr>
              <a:t> </a:t>
            </a:r>
            <a:r>
              <a:rPr sz="1600" b="0" dirty="0">
                <a:solidFill>
                  <a:srgbClr val="001D30"/>
                </a:solidFill>
                <a:latin typeface="Segoe UI Semilight"/>
                <a:cs typeface="Segoe UI Semilight"/>
              </a:rPr>
              <a:t>for</a:t>
            </a:r>
            <a:r>
              <a:rPr sz="1600" b="0" spc="-35" dirty="0">
                <a:solidFill>
                  <a:srgbClr val="001D30"/>
                </a:solidFill>
                <a:latin typeface="Segoe UI Semilight"/>
                <a:cs typeface="Segoe UI Semilight"/>
              </a:rPr>
              <a:t> </a:t>
            </a:r>
            <a:r>
              <a:rPr sz="1600" b="0" spc="-10" dirty="0">
                <a:solidFill>
                  <a:srgbClr val="001D30"/>
                </a:solidFill>
                <a:latin typeface="Segoe UI Semilight"/>
                <a:cs typeface="Segoe UI Semilight"/>
              </a:rPr>
              <a:t>sundhedsrådenes </a:t>
            </a:r>
            <a:r>
              <a:rPr sz="1600" b="0" dirty="0">
                <a:solidFill>
                  <a:srgbClr val="001D30"/>
                </a:solidFill>
                <a:latin typeface="Segoe UI Semilight"/>
                <a:cs typeface="Segoe UI Semilight"/>
              </a:rPr>
              <a:t>sygehusopgaver</a:t>
            </a:r>
            <a:r>
              <a:rPr sz="1600" b="0" spc="-55" dirty="0">
                <a:solidFill>
                  <a:srgbClr val="001D30"/>
                </a:solidFill>
                <a:latin typeface="Segoe UI Semilight"/>
                <a:cs typeface="Segoe UI Semilight"/>
              </a:rPr>
              <a:t> </a:t>
            </a:r>
            <a:r>
              <a:rPr sz="1600" b="0" dirty="0">
                <a:solidFill>
                  <a:srgbClr val="001D30"/>
                </a:solidFill>
                <a:latin typeface="Segoe UI Semilight"/>
                <a:cs typeface="Segoe UI Semilight"/>
              </a:rPr>
              <a:t>fastlægges</a:t>
            </a:r>
            <a:r>
              <a:rPr sz="1600" b="0" spc="-110" dirty="0">
                <a:solidFill>
                  <a:srgbClr val="001D30"/>
                </a:solidFill>
                <a:latin typeface="Segoe UI Semilight"/>
                <a:cs typeface="Segoe UI Semilight"/>
              </a:rPr>
              <a:t> </a:t>
            </a:r>
            <a:r>
              <a:rPr sz="1600" b="0" spc="-25" dirty="0">
                <a:solidFill>
                  <a:srgbClr val="001D30"/>
                </a:solidFill>
                <a:latin typeface="Segoe UI Semilight"/>
                <a:cs typeface="Segoe UI Semilight"/>
              </a:rPr>
              <a:t>af </a:t>
            </a:r>
            <a:r>
              <a:rPr sz="1600" b="0" dirty="0">
                <a:solidFill>
                  <a:srgbClr val="001D30"/>
                </a:solidFill>
                <a:latin typeface="Segoe UI Semilight"/>
                <a:cs typeface="Segoe UI Semilight"/>
              </a:rPr>
              <a:t>regionsrådet</a:t>
            </a:r>
            <a:r>
              <a:rPr sz="1600" b="0" spc="-55" dirty="0">
                <a:solidFill>
                  <a:srgbClr val="001D30"/>
                </a:solidFill>
                <a:latin typeface="Segoe UI Semilight"/>
                <a:cs typeface="Segoe UI Semilight"/>
              </a:rPr>
              <a:t> </a:t>
            </a:r>
            <a:r>
              <a:rPr sz="1600" b="0" dirty="0">
                <a:solidFill>
                  <a:srgbClr val="001D30"/>
                </a:solidFill>
                <a:latin typeface="Segoe UI Semilight"/>
                <a:cs typeface="Segoe UI Semilight"/>
              </a:rPr>
              <a:t>og</a:t>
            </a:r>
            <a:r>
              <a:rPr sz="1600" b="0" spc="-75" dirty="0">
                <a:solidFill>
                  <a:srgbClr val="001D30"/>
                </a:solidFill>
                <a:latin typeface="Segoe UI Semilight"/>
                <a:cs typeface="Segoe UI Semilight"/>
              </a:rPr>
              <a:t> </a:t>
            </a:r>
            <a:r>
              <a:rPr sz="1600" b="0" dirty="0">
                <a:solidFill>
                  <a:srgbClr val="001D30"/>
                </a:solidFill>
                <a:latin typeface="Segoe UI Semilight"/>
                <a:cs typeface="Segoe UI Semilight"/>
              </a:rPr>
              <a:t>følger</a:t>
            </a:r>
            <a:r>
              <a:rPr sz="1600" b="0" spc="-30" dirty="0">
                <a:solidFill>
                  <a:srgbClr val="001D30"/>
                </a:solidFill>
                <a:latin typeface="Segoe UI Semilight"/>
                <a:cs typeface="Segoe UI Semilight"/>
              </a:rPr>
              <a:t> </a:t>
            </a:r>
            <a:r>
              <a:rPr sz="1600" b="0" spc="-10" dirty="0">
                <a:solidFill>
                  <a:srgbClr val="001D30"/>
                </a:solidFill>
                <a:latin typeface="Segoe UI Semilight"/>
                <a:cs typeface="Segoe UI Semilight"/>
              </a:rPr>
              <a:t>national regulering.</a:t>
            </a:r>
            <a:endParaRPr sz="1600" dirty="0">
              <a:latin typeface="Segoe UI Semilight"/>
              <a:cs typeface="Segoe UI Semilight"/>
            </a:endParaRPr>
          </a:p>
          <a:p>
            <a:pPr marL="12700" marR="229870">
              <a:lnSpc>
                <a:spcPct val="100000"/>
              </a:lnSpc>
              <a:spcBef>
                <a:spcPts val="1920"/>
              </a:spcBef>
            </a:pPr>
            <a:r>
              <a:rPr sz="1600" b="0" spc="-10" dirty="0">
                <a:solidFill>
                  <a:srgbClr val="001D30"/>
                </a:solidFill>
                <a:latin typeface="Segoe UI Semilight"/>
                <a:cs typeface="Segoe UI Semilight"/>
              </a:rPr>
              <a:t>Sundhedsrådene</a:t>
            </a:r>
            <a:r>
              <a:rPr sz="1600" b="0" spc="35" dirty="0">
                <a:solidFill>
                  <a:srgbClr val="001D30"/>
                </a:solidFill>
                <a:latin typeface="Segoe UI Semilight"/>
                <a:cs typeface="Segoe UI Semilight"/>
              </a:rPr>
              <a:t> </a:t>
            </a:r>
            <a:r>
              <a:rPr sz="1600" b="0" dirty="0">
                <a:solidFill>
                  <a:srgbClr val="001D30"/>
                </a:solidFill>
                <a:latin typeface="Segoe UI Semilight"/>
                <a:cs typeface="Segoe UI Semilight"/>
              </a:rPr>
              <a:t>kan</a:t>
            </a:r>
            <a:r>
              <a:rPr sz="1600" b="0" spc="-15" dirty="0">
                <a:solidFill>
                  <a:srgbClr val="001D30"/>
                </a:solidFill>
                <a:latin typeface="Segoe UI Semilight"/>
                <a:cs typeface="Segoe UI Semilight"/>
              </a:rPr>
              <a:t> </a:t>
            </a:r>
            <a:r>
              <a:rPr sz="1600" b="0" dirty="0">
                <a:solidFill>
                  <a:srgbClr val="001D30"/>
                </a:solidFill>
                <a:latin typeface="Segoe UI Semilight"/>
                <a:cs typeface="Segoe UI Semilight"/>
              </a:rPr>
              <a:t>fx</a:t>
            </a:r>
            <a:r>
              <a:rPr sz="1600" b="0" spc="-15" dirty="0">
                <a:solidFill>
                  <a:srgbClr val="001D30"/>
                </a:solidFill>
                <a:latin typeface="Segoe UI Semilight"/>
                <a:cs typeface="Segoe UI Semilight"/>
              </a:rPr>
              <a:t> </a:t>
            </a:r>
            <a:r>
              <a:rPr sz="1600" b="0" spc="-20" dirty="0">
                <a:solidFill>
                  <a:srgbClr val="001D30"/>
                </a:solidFill>
                <a:latin typeface="Segoe UI Semilight"/>
                <a:cs typeface="Segoe UI Semilight"/>
              </a:rPr>
              <a:t>ikke </a:t>
            </a:r>
            <a:r>
              <a:rPr sz="1600" b="0" dirty="0">
                <a:solidFill>
                  <a:srgbClr val="001D30"/>
                </a:solidFill>
                <a:latin typeface="Segoe UI Semilight"/>
                <a:cs typeface="Segoe UI Semilight"/>
              </a:rPr>
              <a:t>nedlægge</a:t>
            </a:r>
            <a:r>
              <a:rPr sz="1600" b="0" spc="-70" dirty="0">
                <a:solidFill>
                  <a:srgbClr val="001D30"/>
                </a:solidFill>
                <a:latin typeface="Segoe UI Semilight"/>
                <a:cs typeface="Segoe UI Semilight"/>
              </a:rPr>
              <a:t> </a:t>
            </a:r>
            <a:r>
              <a:rPr sz="1600" b="0" spc="-10" dirty="0">
                <a:solidFill>
                  <a:srgbClr val="001D30"/>
                </a:solidFill>
                <a:latin typeface="Segoe UI Semilight"/>
                <a:cs typeface="Segoe UI Semilight"/>
              </a:rPr>
              <a:t>sygehusfunktioner,</a:t>
            </a:r>
            <a:r>
              <a:rPr sz="1600" b="0" spc="-80" dirty="0">
                <a:solidFill>
                  <a:srgbClr val="001D30"/>
                </a:solidFill>
                <a:latin typeface="Segoe UI Semilight"/>
                <a:cs typeface="Segoe UI Semilight"/>
              </a:rPr>
              <a:t> </a:t>
            </a:r>
            <a:r>
              <a:rPr sz="1600" b="0" spc="-20" dirty="0">
                <a:solidFill>
                  <a:srgbClr val="001D30"/>
                </a:solidFill>
                <a:latin typeface="Segoe UI Semilight"/>
                <a:cs typeface="Segoe UI Semilight"/>
              </a:rPr>
              <a:t>hvis </a:t>
            </a:r>
            <a:r>
              <a:rPr sz="1600" b="0" dirty="0">
                <a:solidFill>
                  <a:srgbClr val="001D30"/>
                </a:solidFill>
                <a:latin typeface="Segoe UI Semilight"/>
                <a:cs typeface="Segoe UI Semilight"/>
              </a:rPr>
              <a:t>det</a:t>
            </a:r>
            <a:r>
              <a:rPr sz="1600" b="0" spc="-35" dirty="0">
                <a:solidFill>
                  <a:srgbClr val="001D30"/>
                </a:solidFill>
                <a:latin typeface="Segoe UI Semilight"/>
                <a:cs typeface="Segoe UI Semilight"/>
              </a:rPr>
              <a:t> </a:t>
            </a:r>
            <a:r>
              <a:rPr sz="1600" b="0" dirty="0">
                <a:solidFill>
                  <a:srgbClr val="001D30"/>
                </a:solidFill>
                <a:latin typeface="Segoe UI Semilight"/>
                <a:cs typeface="Segoe UI Semilight"/>
              </a:rPr>
              <a:t>strider</a:t>
            </a:r>
            <a:r>
              <a:rPr sz="1600" b="0" spc="-30" dirty="0">
                <a:solidFill>
                  <a:srgbClr val="001D30"/>
                </a:solidFill>
                <a:latin typeface="Segoe UI Semilight"/>
                <a:cs typeface="Segoe UI Semilight"/>
              </a:rPr>
              <a:t> </a:t>
            </a:r>
            <a:r>
              <a:rPr sz="1600" b="0" dirty="0">
                <a:solidFill>
                  <a:srgbClr val="001D30"/>
                </a:solidFill>
                <a:latin typeface="Segoe UI Semilight"/>
                <a:cs typeface="Segoe UI Semilight"/>
              </a:rPr>
              <a:t>mod</a:t>
            </a:r>
            <a:r>
              <a:rPr sz="1600" b="0" spc="-40" dirty="0">
                <a:solidFill>
                  <a:srgbClr val="001D30"/>
                </a:solidFill>
                <a:latin typeface="Segoe UI Semilight"/>
                <a:cs typeface="Segoe UI Semilight"/>
              </a:rPr>
              <a:t> </a:t>
            </a:r>
            <a:r>
              <a:rPr sz="1600" b="0" spc="-10" dirty="0">
                <a:solidFill>
                  <a:srgbClr val="001D30"/>
                </a:solidFill>
                <a:latin typeface="Segoe UI Semilight"/>
                <a:cs typeface="Segoe UI Semilight"/>
              </a:rPr>
              <a:t>sygehusplanen </a:t>
            </a:r>
            <a:r>
              <a:rPr sz="1600" b="0" dirty="0">
                <a:solidFill>
                  <a:srgbClr val="001D30"/>
                </a:solidFill>
                <a:latin typeface="Segoe UI Semilight"/>
                <a:cs typeface="Segoe UI Semilight"/>
              </a:rPr>
              <a:t>vedtaget i</a:t>
            </a:r>
            <a:r>
              <a:rPr sz="1600" b="0" spc="-50" dirty="0">
                <a:solidFill>
                  <a:srgbClr val="001D30"/>
                </a:solidFill>
                <a:latin typeface="Segoe UI Semilight"/>
                <a:cs typeface="Segoe UI Semilight"/>
              </a:rPr>
              <a:t> </a:t>
            </a:r>
            <a:r>
              <a:rPr sz="1600" b="0" spc="-10" dirty="0">
                <a:solidFill>
                  <a:srgbClr val="001D30"/>
                </a:solidFill>
                <a:latin typeface="Segoe UI Semilight"/>
                <a:cs typeface="Segoe UI Semilight"/>
              </a:rPr>
              <a:t>regionsrådet.</a:t>
            </a:r>
            <a:endParaRPr sz="1600" dirty="0">
              <a:latin typeface="Segoe UI Semilight"/>
              <a:cs typeface="Segoe UI Semilight"/>
            </a:endParaRPr>
          </a:p>
          <a:p>
            <a:pPr marL="12700" marR="5080">
              <a:lnSpc>
                <a:spcPct val="100000"/>
              </a:lnSpc>
              <a:spcBef>
                <a:spcPts val="1925"/>
              </a:spcBef>
            </a:pPr>
            <a:r>
              <a:rPr sz="1600" b="0" spc="-10" dirty="0">
                <a:solidFill>
                  <a:srgbClr val="001D30"/>
                </a:solidFill>
                <a:latin typeface="Segoe UI Semilight"/>
                <a:cs typeface="Segoe UI Semilight"/>
              </a:rPr>
              <a:t>Regionsrådets</a:t>
            </a:r>
            <a:r>
              <a:rPr sz="1600" b="0" spc="-30" dirty="0">
                <a:solidFill>
                  <a:srgbClr val="001D30"/>
                </a:solidFill>
                <a:latin typeface="Segoe UI Semilight"/>
                <a:cs typeface="Segoe UI Semilight"/>
              </a:rPr>
              <a:t> </a:t>
            </a:r>
            <a:r>
              <a:rPr sz="1600" b="0" dirty="0">
                <a:solidFill>
                  <a:srgbClr val="001D30"/>
                </a:solidFill>
                <a:latin typeface="Segoe UI Semilight"/>
                <a:cs typeface="Segoe UI Semilight"/>
              </a:rPr>
              <a:t>medlemmer</a:t>
            </a:r>
            <a:r>
              <a:rPr sz="1600" b="0" spc="-30" dirty="0">
                <a:solidFill>
                  <a:srgbClr val="001D30"/>
                </a:solidFill>
                <a:latin typeface="Segoe UI Semilight"/>
                <a:cs typeface="Segoe UI Semilight"/>
              </a:rPr>
              <a:t> </a:t>
            </a:r>
            <a:r>
              <a:rPr sz="1600" b="0" spc="-50" dirty="0">
                <a:solidFill>
                  <a:srgbClr val="001D30"/>
                </a:solidFill>
                <a:latin typeface="Segoe UI Semilight"/>
                <a:cs typeface="Segoe UI Semilight"/>
              </a:rPr>
              <a:t>i </a:t>
            </a:r>
            <a:r>
              <a:rPr sz="1600" b="0" dirty="0">
                <a:solidFill>
                  <a:srgbClr val="001D30"/>
                </a:solidFill>
                <a:latin typeface="Segoe UI Semilight"/>
                <a:cs typeface="Segoe UI Semilight"/>
              </a:rPr>
              <a:t>sundhedsrådet</a:t>
            </a:r>
            <a:r>
              <a:rPr sz="1600" b="0" spc="-25" dirty="0">
                <a:solidFill>
                  <a:srgbClr val="001D30"/>
                </a:solidFill>
                <a:latin typeface="Segoe UI Semilight"/>
                <a:cs typeface="Segoe UI Semilight"/>
              </a:rPr>
              <a:t> </a:t>
            </a:r>
            <a:r>
              <a:rPr sz="1600" b="0" dirty="0">
                <a:solidFill>
                  <a:srgbClr val="001D30"/>
                </a:solidFill>
                <a:latin typeface="Segoe UI Semilight"/>
                <a:cs typeface="Segoe UI Semilight"/>
              </a:rPr>
              <a:t>kan</a:t>
            </a:r>
            <a:r>
              <a:rPr sz="1600" b="0" spc="-65" dirty="0">
                <a:solidFill>
                  <a:srgbClr val="001D30"/>
                </a:solidFill>
                <a:latin typeface="Segoe UI Semilight"/>
                <a:cs typeface="Segoe UI Semilight"/>
              </a:rPr>
              <a:t> </a:t>
            </a:r>
            <a:r>
              <a:rPr sz="1600" b="0" dirty="0">
                <a:solidFill>
                  <a:srgbClr val="001D30"/>
                </a:solidFill>
                <a:latin typeface="Segoe UI Semilight"/>
                <a:cs typeface="Segoe UI Semilight"/>
              </a:rPr>
              <a:t>indbringe</a:t>
            </a:r>
            <a:r>
              <a:rPr sz="1600" b="0" spc="-35" dirty="0">
                <a:solidFill>
                  <a:srgbClr val="001D30"/>
                </a:solidFill>
                <a:latin typeface="Segoe UI Semilight"/>
                <a:cs typeface="Segoe UI Semilight"/>
              </a:rPr>
              <a:t> </a:t>
            </a:r>
            <a:r>
              <a:rPr sz="1600" b="0" dirty="0">
                <a:solidFill>
                  <a:srgbClr val="001D30"/>
                </a:solidFill>
                <a:latin typeface="Segoe UI Semilight"/>
                <a:cs typeface="Segoe UI Semilight"/>
              </a:rPr>
              <a:t>en</a:t>
            </a:r>
            <a:r>
              <a:rPr sz="1600" b="0" spc="-70" dirty="0">
                <a:solidFill>
                  <a:srgbClr val="001D30"/>
                </a:solidFill>
                <a:latin typeface="Segoe UI Semilight"/>
                <a:cs typeface="Segoe UI Semilight"/>
              </a:rPr>
              <a:t> </a:t>
            </a:r>
            <a:r>
              <a:rPr sz="1600" b="0" spc="-25" dirty="0">
                <a:solidFill>
                  <a:srgbClr val="001D30"/>
                </a:solidFill>
                <a:latin typeface="Segoe UI Semilight"/>
                <a:cs typeface="Segoe UI Semilight"/>
              </a:rPr>
              <a:t>sag </a:t>
            </a:r>
            <a:r>
              <a:rPr sz="1600" b="0" dirty="0">
                <a:solidFill>
                  <a:srgbClr val="001D30"/>
                </a:solidFill>
                <a:latin typeface="Segoe UI Semilight"/>
                <a:cs typeface="Segoe UI Semilight"/>
              </a:rPr>
              <a:t>fra</a:t>
            </a:r>
            <a:r>
              <a:rPr sz="1600" b="0" spc="-80" dirty="0">
                <a:solidFill>
                  <a:srgbClr val="001D30"/>
                </a:solidFill>
                <a:latin typeface="Segoe UI Semilight"/>
                <a:cs typeface="Segoe UI Semilight"/>
              </a:rPr>
              <a:t> </a:t>
            </a:r>
            <a:r>
              <a:rPr sz="1600" b="0" dirty="0">
                <a:solidFill>
                  <a:srgbClr val="001D30"/>
                </a:solidFill>
                <a:latin typeface="Segoe UI Semilight"/>
                <a:cs typeface="Segoe UI Semilight"/>
              </a:rPr>
              <a:t>sundhedsrådet</a:t>
            </a:r>
            <a:r>
              <a:rPr sz="1600" b="0" spc="-35" dirty="0">
                <a:solidFill>
                  <a:srgbClr val="001D30"/>
                </a:solidFill>
                <a:latin typeface="Segoe UI Semilight"/>
                <a:cs typeface="Segoe UI Semilight"/>
              </a:rPr>
              <a:t> </a:t>
            </a:r>
            <a:r>
              <a:rPr sz="1600" b="0" dirty="0">
                <a:solidFill>
                  <a:srgbClr val="001D30"/>
                </a:solidFill>
                <a:latin typeface="Segoe UI Semilight"/>
                <a:cs typeface="Segoe UI Semilight"/>
              </a:rPr>
              <a:t>til</a:t>
            </a:r>
            <a:r>
              <a:rPr sz="1600" b="0" spc="-60" dirty="0">
                <a:solidFill>
                  <a:srgbClr val="001D30"/>
                </a:solidFill>
                <a:latin typeface="Segoe UI Semilight"/>
                <a:cs typeface="Segoe UI Semilight"/>
              </a:rPr>
              <a:t> </a:t>
            </a:r>
            <a:r>
              <a:rPr sz="1600" b="0" dirty="0">
                <a:solidFill>
                  <a:srgbClr val="001D30"/>
                </a:solidFill>
                <a:latin typeface="Segoe UI Semilight"/>
                <a:cs typeface="Segoe UI Semilight"/>
              </a:rPr>
              <a:t>behandling</a:t>
            </a:r>
            <a:r>
              <a:rPr sz="1600" b="0" spc="-55" dirty="0">
                <a:solidFill>
                  <a:srgbClr val="001D30"/>
                </a:solidFill>
                <a:latin typeface="Segoe UI Semilight"/>
                <a:cs typeface="Segoe UI Semilight"/>
              </a:rPr>
              <a:t> </a:t>
            </a:r>
            <a:r>
              <a:rPr sz="1600" b="0" spc="-50" dirty="0">
                <a:solidFill>
                  <a:srgbClr val="001D30"/>
                </a:solidFill>
                <a:latin typeface="Segoe UI Semilight"/>
                <a:cs typeface="Segoe UI Semilight"/>
              </a:rPr>
              <a:t>i </a:t>
            </a:r>
            <a:r>
              <a:rPr sz="1600" b="0" dirty="0">
                <a:solidFill>
                  <a:srgbClr val="001D30"/>
                </a:solidFill>
                <a:latin typeface="Segoe UI Semilight"/>
                <a:cs typeface="Segoe UI Semilight"/>
              </a:rPr>
              <a:t>regionsrådet</a:t>
            </a:r>
            <a:r>
              <a:rPr sz="1600" b="0" spc="-100" dirty="0">
                <a:solidFill>
                  <a:srgbClr val="001D30"/>
                </a:solidFill>
                <a:latin typeface="Segoe UI Semilight"/>
                <a:cs typeface="Segoe UI Semilight"/>
              </a:rPr>
              <a:t> </a:t>
            </a:r>
            <a:r>
              <a:rPr sz="1600" b="0" spc="-10" dirty="0">
                <a:solidFill>
                  <a:srgbClr val="001D30"/>
                </a:solidFill>
                <a:latin typeface="Segoe UI Semilight"/>
                <a:cs typeface="Segoe UI Semilight"/>
              </a:rPr>
              <a:t>(</a:t>
            </a:r>
            <a:r>
              <a:rPr sz="1600" b="0" spc="-10" dirty="0" err="1">
                <a:solidFill>
                  <a:srgbClr val="001D30"/>
                </a:solidFill>
                <a:latin typeface="Segoe UI Semilight"/>
                <a:cs typeface="Segoe UI Semilight"/>
              </a:rPr>
              <a:t>standsningsret</a:t>
            </a:r>
            <a:r>
              <a:rPr sz="1600" b="0" spc="-10" dirty="0">
                <a:solidFill>
                  <a:srgbClr val="001D30"/>
                </a:solidFill>
                <a:latin typeface="Segoe UI Semilight"/>
                <a:cs typeface="Segoe UI Semilight"/>
              </a:rPr>
              <a:t>).</a:t>
            </a:r>
            <a:endParaRPr sz="1600" dirty="0">
              <a:latin typeface="Segoe UI Semilight"/>
              <a:cs typeface="Segoe UI Semilight"/>
            </a:endParaRPr>
          </a:p>
        </p:txBody>
      </p:sp>
      <p:sp>
        <p:nvSpPr>
          <p:cNvPr id="33" name="Tekstfelt 32">
            <a:extLst>
              <a:ext uri="{FF2B5EF4-FFF2-40B4-BE49-F238E27FC236}">
                <a16:creationId xmlns:a16="http://schemas.microsoft.com/office/drawing/2014/main" id="{3C5367A8-361D-3562-5A75-E0F5DE71CD98}"/>
              </a:ext>
            </a:extLst>
          </p:cNvPr>
          <p:cNvSpPr txBox="1"/>
          <p:nvPr/>
        </p:nvSpPr>
        <p:spPr>
          <a:xfrm>
            <a:off x="6172200" y="6596537"/>
            <a:ext cx="6097554" cy="246221"/>
          </a:xfrm>
          <a:prstGeom prst="rect">
            <a:avLst/>
          </a:prstGeom>
          <a:noFill/>
        </p:spPr>
        <p:txBody>
          <a:bodyPr wrap="square">
            <a:spAutoFit/>
          </a:bodyPr>
          <a:lstStyle/>
          <a:p>
            <a:r>
              <a:rPr lang="da-DK" sz="1000" dirty="0">
                <a:solidFill>
                  <a:schemeClr val="tx2"/>
                </a:solidFill>
              </a:rPr>
              <a:t>Slide fra Sundheds- og Indenrigsministeriet – ministerens besøg i Danske Regioner den 10. oktober 2024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a:extLst>
              <a:ext uri="{FF2B5EF4-FFF2-40B4-BE49-F238E27FC236}">
                <a16:creationId xmlns:a16="http://schemas.microsoft.com/office/drawing/2014/main" id="{36082044-87ED-44AA-18BB-04E951351842}"/>
              </a:ext>
            </a:extLst>
          </p:cNvPr>
          <p:cNvSpPr txBox="1">
            <a:spLocks/>
          </p:cNvSpPr>
          <p:nvPr/>
        </p:nvSpPr>
        <p:spPr>
          <a:xfrm>
            <a:off x="682853" y="538353"/>
            <a:ext cx="4193947" cy="1020792"/>
          </a:xfrm>
          <a:prstGeom prst="rect">
            <a:avLst/>
          </a:prstGeom>
        </p:spPr>
        <p:txBody>
          <a:bodyPr vert="horz" wrap="square" lIns="0" tIns="71120" rIns="0" bIns="0" rtlCol="0">
            <a:spAutoFit/>
          </a:bodyPr>
          <a:lstStyle>
            <a:lvl1pPr>
              <a:defRPr>
                <a:latin typeface="+mj-lt"/>
                <a:ea typeface="+mj-ea"/>
                <a:cs typeface="+mj-cs"/>
              </a:defRPr>
            </a:lvl1pPr>
          </a:lstStyle>
          <a:p>
            <a:pPr marL="12700" marR="5080">
              <a:lnSpc>
                <a:spcPts val="3670"/>
              </a:lnSpc>
              <a:spcBef>
                <a:spcPts val="560"/>
              </a:spcBef>
            </a:pPr>
            <a:r>
              <a:rPr lang="da-DK" sz="3400" dirty="0">
                <a:solidFill>
                  <a:schemeClr val="bg1"/>
                </a:solidFill>
                <a:latin typeface="Segoe UI Black" panose="020B0A02040204020203" pitchFamily="34" charset="0"/>
                <a:ea typeface="Segoe UI Black" panose="020B0A02040204020203" pitchFamily="34" charset="0"/>
              </a:rPr>
              <a:t>Sundhedsråd for </a:t>
            </a:r>
            <a:r>
              <a:rPr lang="da-DK" sz="3400" dirty="0" err="1">
                <a:solidFill>
                  <a:schemeClr val="bg1"/>
                </a:solidFill>
                <a:latin typeface="Segoe UI Black" panose="020B0A02040204020203" pitchFamily="34" charset="0"/>
                <a:ea typeface="Segoe UI Black" panose="020B0A02040204020203" pitchFamily="34" charset="0"/>
              </a:rPr>
              <a:t>sunddov</a:t>
            </a:r>
            <a:r>
              <a:rPr lang="da-DK" sz="3400" dirty="0">
                <a:solidFill>
                  <a:schemeClr val="bg1"/>
                </a:solidFill>
                <a:latin typeface="Segoe UI Black" panose="020B0A02040204020203" pitchFamily="34" charset="0"/>
                <a:ea typeface="Segoe UI Black" panose="020B0A02040204020203" pitchFamily="34" charset="0"/>
              </a:rPr>
              <a:t> Hospital</a:t>
            </a:r>
          </a:p>
        </p:txBody>
      </p:sp>
      <p:sp>
        <p:nvSpPr>
          <p:cNvPr id="5" name="Tekstfelt 4">
            <a:extLst>
              <a:ext uri="{FF2B5EF4-FFF2-40B4-BE49-F238E27FC236}">
                <a16:creationId xmlns:a16="http://schemas.microsoft.com/office/drawing/2014/main" id="{DB58A106-48DC-A558-E428-BCFC98CB3AAD}"/>
              </a:ext>
            </a:extLst>
          </p:cNvPr>
          <p:cNvSpPr txBox="1"/>
          <p:nvPr/>
        </p:nvSpPr>
        <p:spPr>
          <a:xfrm>
            <a:off x="9296400" y="6690994"/>
            <a:ext cx="3429000" cy="230832"/>
          </a:xfrm>
          <a:prstGeom prst="rect">
            <a:avLst/>
          </a:prstGeom>
          <a:noFill/>
        </p:spPr>
        <p:txBody>
          <a:bodyPr wrap="square" rtlCol="0">
            <a:spAutoFit/>
          </a:bodyPr>
          <a:lstStyle/>
          <a:p>
            <a:r>
              <a:rPr lang="da-DK" sz="900" dirty="0">
                <a:solidFill>
                  <a:schemeClr val="tx2"/>
                </a:solidFill>
              </a:rPr>
              <a:t>Illustration fra sundhedsudspillet med tilpasning fra aftale</a:t>
            </a:r>
          </a:p>
        </p:txBody>
      </p:sp>
      <p:pic>
        <p:nvPicPr>
          <p:cNvPr id="4" name="Billede 3">
            <a:extLst>
              <a:ext uri="{FF2B5EF4-FFF2-40B4-BE49-F238E27FC236}">
                <a16:creationId xmlns:a16="http://schemas.microsoft.com/office/drawing/2014/main" id="{A5757880-C010-6EBE-7D6E-B337318A0812}"/>
              </a:ext>
            </a:extLst>
          </p:cNvPr>
          <p:cNvPicPr>
            <a:picLocks noChangeAspect="1"/>
          </p:cNvPicPr>
          <p:nvPr/>
        </p:nvPicPr>
        <p:blipFill>
          <a:blip r:embed="rId2"/>
          <a:stretch>
            <a:fillRect/>
          </a:stretch>
        </p:blipFill>
        <p:spPr>
          <a:xfrm>
            <a:off x="5715000" y="971276"/>
            <a:ext cx="5953725" cy="5734324"/>
          </a:xfrm>
          <a:prstGeom prst="rect">
            <a:avLst/>
          </a:prstGeom>
        </p:spPr>
      </p:pic>
      <p:sp>
        <p:nvSpPr>
          <p:cNvPr id="6" name="Rektangel 5">
            <a:extLst>
              <a:ext uri="{FF2B5EF4-FFF2-40B4-BE49-F238E27FC236}">
                <a16:creationId xmlns:a16="http://schemas.microsoft.com/office/drawing/2014/main" id="{DB8735BD-6CF4-EE77-8654-2AA72ED10BC2}"/>
              </a:ext>
            </a:extLst>
          </p:cNvPr>
          <p:cNvSpPr/>
          <p:nvPr/>
        </p:nvSpPr>
        <p:spPr>
          <a:xfrm>
            <a:off x="5867400" y="1905000"/>
            <a:ext cx="5638800" cy="381000"/>
          </a:xfrm>
          <a:prstGeom prst="rect">
            <a:avLst/>
          </a:prstGeom>
          <a:noFill/>
          <a:ln>
            <a:solidFill>
              <a:schemeClr val="accent2"/>
            </a:solidFill>
          </a:ln>
          <a:scene3d>
            <a:camera prst="orthographicFront"/>
            <a:lightRig rig="threePt" dir="t"/>
          </a:scene3d>
          <a:sp3d>
            <a:bevelT prst="angle"/>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Rektangel 1">
            <a:extLst>
              <a:ext uri="{FF2B5EF4-FFF2-40B4-BE49-F238E27FC236}">
                <a16:creationId xmlns:a16="http://schemas.microsoft.com/office/drawing/2014/main" id="{B57D41C7-514E-CE8B-494B-35399EF3DCA6}"/>
              </a:ext>
            </a:extLst>
          </p:cNvPr>
          <p:cNvSpPr/>
          <p:nvPr/>
        </p:nvSpPr>
        <p:spPr>
          <a:xfrm>
            <a:off x="767408" y="2852936"/>
            <a:ext cx="3600400" cy="1440160"/>
          </a:xfrm>
          <a:prstGeom prst="rect">
            <a:avLst/>
          </a:prstGeom>
          <a:solidFill>
            <a:schemeClr val="tx1">
              <a:lumMod val="25000"/>
              <a:lumOff val="75000"/>
            </a:schemeClr>
          </a:solidFill>
          <a:ln w="9525">
            <a:solidFill>
              <a:srgbClr val="1F4A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a-DK" dirty="0"/>
              <a:t>Sundhedsråd AHH</a:t>
            </a:r>
          </a:p>
        </p:txBody>
      </p:sp>
    </p:spTree>
    <p:extLst>
      <p:ext uri="{BB962C8B-B14F-4D97-AF65-F5344CB8AC3E}">
        <p14:creationId xmlns:p14="http://schemas.microsoft.com/office/powerpoint/2010/main" val="26459996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EMPLAFYSLIDEID" val="638104137128277433"/>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EMPLAFYSLIDEID" val="638104137128277433"/>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formsekretariat skabelon">
  <a:themeElements>
    <a:clrScheme name="Brugerdefineret 38">
      <a:dk1>
        <a:srgbClr val="002555"/>
      </a:dk1>
      <a:lt1>
        <a:srgbClr val="FFFFFF"/>
      </a:lt1>
      <a:dk2>
        <a:srgbClr val="047F79"/>
      </a:dk2>
      <a:lt2>
        <a:srgbClr val="F8F7F1"/>
      </a:lt2>
      <a:accent1>
        <a:srgbClr val="B7DBB7"/>
      </a:accent1>
      <a:accent2>
        <a:srgbClr val="BE5797"/>
      </a:accent2>
      <a:accent3>
        <a:srgbClr val="F1DA9B"/>
      </a:accent3>
      <a:accent4>
        <a:srgbClr val="666666"/>
      </a:accent4>
      <a:accent5>
        <a:srgbClr val="000000"/>
      </a:accent5>
      <a:accent6>
        <a:srgbClr val="D8D8D8"/>
      </a:accent6>
      <a:hlink>
        <a:srgbClr val="002555"/>
      </a:hlink>
      <a:folHlink>
        <a:srgbClr val="BE5797"/>
      </a:folHlink>
    </a:clrScheme>
    <a:fontScheme name="Region Hovedstaden">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F4A60"/>
        </a:solidFill>
        <a:ln w="9525">
          <a:solidFill>
            <a:srgbClr val="1F4A60"/>
          </a:solidFill>
        </a:ln>
      </a:spPr>
      <a:bodyPr lIns="0" tIns="0" rIns="0" bIns="0"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1F293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dirty="0" err="1" smtClean="0"/>
        </a:defPPr>
      </a:lstStyle>
    </a:txDef>
  </a:objectDefaults>
  <a:extraClrSchemeLst/>
  <a:extLst>
    <a:ext uri="{05A4C25C-085E-4340-85A3-A5531E510DB2}">
      <thm15:themeFamily xmlns:thm15="http://schemas.microsoft.com/office/thememl/2012/main" name="21147 - Visuelt samlende udtryk – CHRU - K7.potx" id="{8DD37FAA-B9F1-4B99-B1C9-1793A4E27D82}" vid="{A487BABE-A663-4579-837B-E17FE8474236}"/>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Arial" panose="020B0604020202020204"/>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ajorFont>
      <a:minorFont>
        <a:latin typeface="Arial" panose="020B0604020202020204"/>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TemplafySlideFormConfiguration><![CDATA[{"formFields":[],"formDataEntries":[]}]]></TemplafySlideFormConfiguration>
</file>

<file path=customXml/item2.xml><?xml version="1.0" encoding="utf-8"?>
<TemplafySlideTemplateConfiguration><![CDATA[{"documentContentValidatorConfiguration":{"enableDocumentContentValidator":false,"documentContentValidatorVersion":0},"elementsMetadata":[],"slideId":"638465398624113259","enableDocumentContentUpdater":true,"version":"1.3"}]]></TemplafySlideTemplateConfiguration>
</file>

<file path=customXml/itemProps1.xml><?xml version="1.0" encoding="utf-8"?>
<ds:datastoreItem xmlns:ds="http://schemas.openxmlformats.org/officeDocument/2006/customXml" ds:itemID="{9CD141FF-2609-4C52-B32C-3F7992DCD6BA}">
  <ds:schemaRefs/>
</ds:datastoreItem>
</file>

<file path=customXml/itemProps2.xml><?xml version="1.0" encoding="utf-8"?>
<ds:datastoreItem xmlns:ds="http://schemas.openxmlformats.org/officeDocument/2006/customXml" ds:itemID="{3D7A4D39-FB96-41A0-B0E7-6F73081FC16B}">
  <ds:schemaRefs/>
</ds:datastoreItem>
</file>

<file path=docProps/app.xml><?xml version="1.0" encoding="utf-8"?>
<Properties xmlns="http://schemas.openxmlformats.org/officeDocument/2006/extended-properties" xmlns:vt="http://schemas.openxmlformats.org/officeDocument/2006/docPropsVTypes">
  <Template>21147 - Visuelt samlende udtryk – CHRU</Template>
  <TotalTime>1212</TotalTime>
  <Words>1380</Words>
  <Application>Microsoft Office PowerPoint</Application>
  <PresentationFormat>Widescreen</PresentationFormat>
  <Paragraphs>189</Paragraphs>
  <Slides>14</Slides>
  <Notes>1</Notes>
  <HiddenSlides>0</HiddenSlides>
  <MMClips>0</MMClips>
  <ScaleCrop>false</ScaleCrop>
  <HeadingPairs>
    <vt:vector size="8" baseType="variant">
      <vt:variant>
        <vt:lpstr>Benyttede skrifttyper</vt:lpstr>
      </vt:variant>
      <vt:variant>
        <vt:i4>6</vt:i4>
      </vt:variant>
      <vt:variant>
        <vt:lpstr>Tema</vt:lpstr>
      </vt:variant>
      <vt:variant>
        <vt:i4>1</vt:i4>
      </vt:variant>
      <vt:variant>
        <vt:lpstr>Integrerede OLE-servere</vt:lpstr>
      </vt:variant>
      <vt:variant>
        <vt:i4>1</vt:i4>
      </vt:variant>
      <vt:variant>
        <vt:lpstr>Slidetitler</vt:lpstr>
      </vt:variant>
      <vt:variant>
        <vt:i4>14</vt:i4>
      </vt:variant>
    </vt:vector>
  </HeadingPairs>
  <TitlesOfParts>
    <vt:vector size="22" baseType="lpstr">
      <vt:lpstr>Arial</vt:lpstr>
      <vt:lpstr>Calibri</vt:lpstr>
      <vt:lpstr>Segoe UI Black</vt:lpstr>
      <vt:lpstr>Segoe UI Semilight</vt:lpstr>
      <vt:lpstr>Tahoma</vt:lpstr>
      <vt:lpstr>Times New Roman</vt:lpstr>
      <vt:lpstr>Reformsekretariat skabelon</vt:lpstr>
      <vt:lpstr>think-cell Slide</vt:lpstr>
      <vt:lpstr>Aftale om sundhedsreform 2024</vt:lpstr>
      <vt:lpstr>Hovedelementer i SUNDHEDSREFORM 2024</vt:lpstr>
      <vt:lpstr>Regionernes fremadrettede opgaver</vt:lpstr>
      <vt:lpstr>Regionernes nye forpligtigelser</vt:lpstr>
      <vt:lpstr>Det nye regionsråd for Region Østdanmark </vt:lpstr>
      <vt:lpstr>Struktur sundhedsråd</vt:lpstr>
      <vt:lpstr>PowerPoint-præsentation</vt:lpstr>
      <vt:lpstr>Sundhedsrådene som motor for det nære</vt:lpstr>
      <vt:lpstr>PowerPoint-præsentation</vt:lpstr>
      <vt:lpstr>PowerPoint-præsentation</vt:lpstr>
      <vt:lpstr>Implementering af opgaveflyt fra kommuner til regioner 2025</vt:lpstr>
      <vt:lpstr>Implementering af opgaveflyt fra kommuner til regioner 2027 og 2028</vt:lpstr>
      <vt:lpstr>Sundhedsrådenes opgaver</vt:lpstr>
      <vt:lpstr>Implementering af opgaveflyt fra kommuner til regioner 2026</vt:lpstr>
    </vt:vector>
  </TitlesOfParts>
  <Manager/>
  <Company>Region Hovedstaden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Signe Ravn</dc:creator>
  <cp:keywords/>
  <cp:lastModifiedBy>Birgitte Rav Degenkolv</cp:lastModifiedBy>
  <cp:revision>73</cp:revision>
  <dcterms:created xsi:type="dcterms:W3CDTF">2023-01-06T13:55:12Z</dcterms:created>
  <dcterms:modified xsi:type="dcterms:W3CDTF">2024-12-19T06:47:16Z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stomerId">
    <vt:lpwstr>regionh</vt:lpwstr>
  </property>
  <property fmtid="{D5CDD505-2E9C-101B-9397-08002B2CF9AE}" pid="3" name="TemplateId">
    <vt:lpwstr>638095479570046294</vt:lpwstr>
  </property>
  <property fmtid="{D5CDD505-2E9C-101B-9397-08002B2CF9AE}" pid="4" name="UserProfileId">
    <vt:lpwstr>637333311653172856</vt:lpwstr>
  </property>
  <property fmtid="{D5CDD505-2E9C-101B-9397-08002B2CF9AE}" pid="5" name="TemplafyTimeStamp">
    <vt:lpwstr>2024-06-13T09:00:12.6945665Z</vt:lpwstr>
  </property>
</Properties>
</file>